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66" r:id="rId2"/>
    <p:sldMasterId id="2147483678" r:id="rId3"/>
  </p:sldMasterIdLst>
  <p:notesMasterIdLst>
    <p:notesMasterId r:id="rId26"/>
  </p:notesMasterIdLst>
  <p:sldIdLst>
    <p:sldId id="268" r:id="rId4"/>
    <p:sldId id="389" r:id="rId5"/>
    <p:sldId id="335" r:id="rId6"/>
    <p:sldId id="338" r:id="rId7"/>
    <p:sldId id="348" r:id="rId8"/>
    <p:sldId id="387" r:id="rId9"/>
    <p:sldId id="327" r:id="rId10"/>
    <p:sldId id="342" r:id="rId11"/>
    <p:sldId id="343" r:id="rId12"/>
    <p:sldId id="390" r:id="rId13"/>
    <p:sldId id="328" r:id="rId14"/>
    <p:sldId id="345" r:id="rId15"/>
    <p:sldId id="340" r:id="rId16"/>
    <p:sldId id="349" r:id="rId17"/>
    <p:sldId id="385" r:id="rId18"/>
    <p:sldId id="393" r:id="rId19"/>
    <p:sldId id="354" r:id="rId20"/>
    <p:sldId id="259" r:id="rId21"/>
    <p:sldId id="274" r:id="rId22"/>
    <p:sldId id="320" r:id="rId23"/>
    <p:sldId id="394" r:id="rId24"/>
    <p:sldId id="267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FF"/>
    <a:srgbClr val="5B92E5"/>
    <a:srgbClr val="B6CDDF"/>
    <a:srgbClr val="71FF0D"/>
    <a:srgbClr val="A0A04E"/>
    <a:srgbClr val="E8C9AB"/>
    <a:srgbClr val="986144"/>
    <a:srgbClr val="6B3927"/>
    <a:srgbClr val="E8B6A4"/>
    <a:srgbClr val="EAD8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545"/>
    <p:restoredTop sz="94669"/>
  </p:normalViewPr>
  <p:slideViewPr>
    <p:cSldViewPr snapToGrid="0" snapToObjects="1">
      <p:cViewPr varScale="1">
        <p:scale>
          <a:sx n="116" d="100"/>
          <a:sy n="116" d="100"/>
        </p:scale>
        <p:origin x="132" y="3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99" d="100"/>
          <a:sy n="99" d="100"/>
        </p:scale>
        <p:origin x="3570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svg"/><Relationship Id="rId1" Type="http://schemas.openxmlformats.org/officeDocument/2006/relationships/image" Target="../media/image20.png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sv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svg"/><Relationship Id="rId1" Type="http://schemas.openxmlformats.org/officeDocument/2006/relationships/image" Target="../media/image20.png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ACE3FBC-3891-4A0E-A41E-333AE17B009D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3E6AB62-A60A-4A5E-8A20-1E7DB4FB7745}">
      <dgm:prSet/>
      <dgm:spPr/>
      <dgm:t>
        <a:bodyPr/>
        <a:lstStyle/>
        <a:p>
          <a:r>
            <a:rPr lang="es-CL" u="sng" noProof="0" dirty="0"/>
            <a:t>Definición</a:t>
          </a:r>
          <a:r>
            <a:rPr lang="es-CL" noProof="0" dirty="0"/>
            <a:t>:  </a:t>
          </a:r>
        </a:p>
        <a:p>
          <a:r>
            <a:rPr lang="es-CL" noProof="0" dirty="0"/>
            <a:t>El desarrollo </a:t>
          </a:r>
          <a:r>
            <a:rPr lang="en-US" dirty="0"/>
            <a:t>que </a:t>
          </a:r>
          <a:r>
            <a:rPr lang="es-ES" b="0" i="0" dirty="0"/>
            <a:t>satisface las necesidades de la generación presente, sin comprometer la capacidad de las generaciones futuras de satisfacer sus propias necesidades</a:t>
          </a:r>
          <a:r>
            <a:rPr lang="en-US" dirty="0"/>
            <a:t>.</a:t>
          </a:r>
        </a:p>
      </dgm:t>
    </dgm:pt>
    <dgm:pt modelId="{BE2DB50C-4A9E-4D8A-BE26-AFA3BA7C12B1}" type="parTrans" cxnId="{149E2B84-1E72-4844-9EB1-D57AB93961DF}">
      <dgm:prSet/>
      <dgm:spPr/>
      <dgm:t>
        <a:bodyPr/>
        <a:lstStyle/>
        <a:p>
          <a:endParaRPr lang="en-US"/>
        </a:p>
      </dgm:t>
    </dgm:pt>
    <dgm:pt modelId="{C0E7F516-3AD3-4F1B-A293-BEEA87E98CF1}" type="sibTrans" cxnId="{149E2B84-1E72-4844-9EB1-D57AB93961DF}">
      <dgm:prSet/>
      <dgm:spPr/>
      <dgm:t>
        <a:bodyPr/>
        <a:lstStyle/>
        <a:p>
          <a:endParaRPr lang="en-US"/>
        </a:p>
      </dgm:t>
    </dgm:pt>
    <dgm:pt modelId="{00403EC6-CE14-4D43-BF05-26A29A5BD4D1}">
      <dgm:prSet/>
      <dgm:spPr/>
      <dgm:t>
        <a:bodyPr/>
        <a:lstStyle/>
        <a:p>
          <a:r>
            <a:rPr lang="es-CL" noProof="0" dirty="0"/>
            <a:t>Requiere una perspectiva a largo plazo.</a:t>
          </a:r>
        </a:p>
      </dgm:t>
    </dgm:pt>
    <dgm:pt modelId="{04284366-C58D-4880-9BCB-FB38AF9D84AE}" type="parTrans" cxnId="{FFA152C1-FAD0-40C5-A0B6-460D07A26B10}">
      <dgm:prSet/>
      <dgm:spPr/>
      <dgm:t>
        <a:bodyPr/>
        <a:lstStyle/>
        <a:p>
          <a:endParaRPr lang="en-US"/>
        </a:p>
      </dgm:t>
    </dgm:pt>
    <dgm:pt modelId="{0273D92F-F81B-40B4-9674-71191E873AB4}" type="sibTrans" cxnId="{FFA152C1-FAD0-40C5-A0B6-460D07A26B10}">
      <dgm:prSet/>
      <dgm:spPr/>
      <dgm:t>
        <a:bodyPr/>
        <a:lstStyle/>
        <a:p>
          <a:endParaRPr lang="en-US"/>
        </a:p>
      </dgm:t>
    </dgm:pt>
    <dgm:pt modelId="{7E483EDB-1E09-FD4E-9C42-54F1EC6D2EAB}" type="pres">
      <dgm:prSet presAssocID="{FACE3FBC-3891-4A0E-A41E-333AE17B009D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0A8714A8-3276-F149-8C2F-061943ECA09B}" type="pres">
      <dgm:prSet presAssocID="{03E6AB62-A60A-4A5E-8A20-1E7DB4FB7745}" presName="hierRoot1" presStyleCnt="0"/>
      <dgm:spPr/>
    </dgm:pt>
    <dgm:pt modelId="{B5EBE4D1-5866-F446-98B0-67D84E70EA5B}" type="pres">
      <dgm:prSet presAssocID="{03E6AB62-A60A-4A5E-8A20-1E7DB4FB7745}" presName="composite" presStyleCnt="0"/>
      <dgm:spPr/>
    </dgm:pt>
    <dgm:pt modelId="{366C700B-9DD5-5C45-B612-454911AD17B2}" type="pres">
      <dgm:prSet presAssocID="{03E6AB62-A60A-4A5E-8A20-1E7DB4FB7745}" presName="background" presStyleLbl="node0" presStyleIdx="0" presStyleCnt="2"/>
      <dgm:spPr/>
    </dgm:pt>
    <dgm:pt modelId="{237D7B17-BFF4-2D46-9418-1B649B737827}" type="pres">
      <dgm:prSet presAssocID="{03E6AB62-A60A-4A5E-8A20-1E7DB4FB7745}" presName="text" presStyleLbl="fgAcc0" presStyleIdx="0" presStyleCnt="2" custScaleX="116129">
        <dgm:presLayoutVars>
          <dgm:chPref val="3"/>
        </dgm:presLayoutVars>
      </dgm:prSet>
      <dgm:spPr/>
    </dgm:pt>
    <dgm:pt modelId="{D9717C17-68A4-2144-B3C4-2D6F9880E6BB}" type="pres">
      <dgm:prSet presAssocID="{03E6AB62-A60A-4A5E-8A20-1E7DB4FB7745}" presName="hierChild2" presStyleCnt="0"/>
      <dgm:spPr/>
    </dgm:pt>
    <dgm:pt modelId="{47C29F7C-B9A1-AA45-831B-7D82AA5BBA8F}" type="pres">
      <dgm:prSet presAssocID="{00403EC6-CE14-4D43-BF05-26A29A5BD4D1}" presName="hierRoot1" presStyleCnt="0"/>
      <dgm:spPr/>
    </dgm:pt>
    <dgm:pt modelId="{A6FBDC0E-903B-C847-88AF-EB12F438E85E}" type="pres">
      <dgm:prSet presAssocID="{00403EC6-CE14-4D43-BF05-26A29A5BD4D1}" presName="composite" presStyleCnt="0"/>
      <dgm:spPr/>
    </dgm:pt>
    <dgm:pt modelId="{CC30E388-B554-8146-99BB-CDCB2C2BE30A}" type="pres">
      <dgm:prSet presAssocID="{00403EC6-CE14-4D43-BF05-26A29A5BD4D1}" presName="background" presStyleLbl="node0" presStyleIdx="1" presStyleCnt="2"/>
      <dgm:spPr/>
    </dgm:pt>
    <dgm:pt modelId="{FEF54C9E-30DB-1941-977A-6BC35415F1B5}" type="pres">
      <dgm:prSet presAssocID="{00403EC6-CE14-4D43-BF05-26A29A5BD4D1}" presName="text" presStyleLbl="fgAcc0" presStyleIdx="1" presStyleCnt="2">
        <dgm:presLayoutVars>
          <dgm:chPref val="3"/>
        </dgm:presLayoutVars>
      </dgm:prSet>
      <dgm:spPr/>
    </dgm:pt>
    <dgm:pt modelId="{629DF82B-3E85-2848-AE04-A5EA518602CD}" type="pres">
      <dgm:prSet presAssocID="{00403EC6-CE14-4D43-BF05-26A29A5BD4D1}" presName="hierChild2" presStyleCnt="0"/>
      <dgm:spPr/>
    </dgm:pt>
  </dgm:ptLst>
  <dgm:cxnLst>
    <dgm:cxn modelId="{3A7AAA0E-8A14-104D-A07C-9A85350BF959}" type="presOf" srcId="{FACE3FBC-3891-4A0E-A41E-333AE17B009D}" destId="{7E483EDB-1E09-FD4E-9C42-54F1EC6D2EAB}" srcOrd="0" destOrd="0" presId="urn:microsoft.com/office/officeart/2005/8/layout/hierarchy1"/>
    <dgm:cxn modelId="{149E2B84-1E72-4844-9EB1-D57AB93961DF}" srcId="{FACE3FBC-3891-4A0E-A41E-333AE17B009D}" destId="{03E6AB62-A60A-4A5E-8A20-1E7DB4FB7745}" srcOrd="0" destOrd="0" parTransId="{BE2DB50C-4A9E-4D8A-BE26-AFA3BA7C12B1}" sibTransId="{C0E7F516-3AD3-4F1B-A293-BEEA87E98CF1}"/>
    <dgm:cxn modelId="{67A51BA1-2F0A-4D47-ADD9-C9D5697F96AC}" type="presOf" srcId="{00403EC6-CE14-4D43-BF05-26A29A5BD4D1}" destId="{FEF54C9E-30DB-1941-977A-6BC35415F1B5}" srcOrd="0" destOrd="0" presId="urn:microsoft.com/office/officeart/2005/8/layout/hierarchy1"/>
    <dgm:cxn modelId="{BD93D4BB-0262-864B-A09A-E0A80A240F4D}" type="presOf" srcId="{03E6AB62-A60A-4A5E-8A20-1E7DB4FB7745}" destId="{237D7B17-BFF4-2D46-9418-1B649B737827}" srcOrd="0" destOrd="0" presId="urn:microsoft.com/office/officeart/2005/8/layout/hierarchy1"/>
    <dgm:cxn modelId="{FFA152C1-FAD0-40C5-A0B6-460D07A26B10}" srcId="{FACE3FBC-3891-4A0E-A41E-333AE17B009D}" destId="{00403EC6-CE14-4D43-BF05-26A29A5BD4D1}" srcOrd="1" destOrd="0" parTransId="{04284366-C58D-4880-9BCB-FB38AF9D84AE}" sibTransId="{0273D92F-F81B-40B4-9674-71191E873AB4}"/>
    <dgm:cxn modelId="{C07961BA-BF59-3C49-9A7D-01E45F6B516D}" type="presParOf" srcId="{7E483EDB-1E09-FD4E-9C42-54F1EC6D2EAB}" destId="{0A8714A8-3276-F149-8C2F-061943ECA09B}" srcOrd="0" destOrd="0" presId="urn:microsoft.com/office/officeart/2005/8/layout/hierarchy1"/>
    <dgm:cxn modelId="{ABA21491-E7B7-884A-B677-4F908378F69C}" type="presParOf" srcId="{0A8714A8-3276-F149-8C2F-061943ECA09B}" destId="{B5EBE4D1-5866-F446-98B0-67D84E70EA5B}" srcOrd="0" destOrd="0" presId="urn:microsoft.com/office/officeart/2005/8/layout/hierarchy1"/>
    <dgm:cxn modelId="{D16E24E9-EA0D-BA4A-B6D7-EE88DDEB0F2F}" type="presParOf" srcId="{B5EBE4D1-5866-F446-98B0-67D84E70EA5B}" destId="{366C700B-9DD5-5C45-B612-454911AD17B2}" srcOrd="0" destOrd="0" presId="urn:microsoft.com/office/officeart/2005/8/layout/hierarchy1"/>
    <dgm:cxn modelId="{FD1C9C91-1125-F649-A057-3EE6CBD1B126}" type="presParOf" srcId="{B5EBE4D1-5866-F446-98B0-67D84E70EA5B}" destId="{237D7B17-BFF4-2D46-9418-1B649B737827}" srcOrd="1" destOrd="0" presId="urn:microsoft.com/office/officeart/2005/8/layout/hierarchy1"/>
    <dgm:cxn modelId="{CD88567C-1479-AC46-94B9-91B4BE6196A4}" type="presParOf" srcId="{0A8714A8-3276-F149-8C2F-061943ECA09B}" destId="{D9717C17-68A4-2144-B3C4-2D6F9880E6BB}" srcOrd="1" destOrd="0" presId="urn:microsoft.com/office/officeart/2005/8/layout/hierarchy1"/>
    <dgm:cxn modelId="{49DB7E8B-CD2F-8D47-9B3D-AE8FA41B6C4F}" type="presParOf" srcId="{7E483EDB-1E09-FD4E-9C42-54F1EC6D2EAB}" destId="{47C29F7C-B9A1-AA45-831B-7D82AA5BBA8F}" srcOrd="1" destOrd="0" presId="urn:microsoft.com/office/officeart/2005/8/layout/hierarchy1"/>
    <dgm:cxn modelId="{BFAFA4F0-DBD9-7C45-A46E-70E678966980}" type="presParOf" srcId="{47C29F7C-B9A1-AA45-831B-7D82AA5BBA8F}" destId="{A6FBDC0E-903B-C847-88AF-EB12F438E85E}" srcOrd="0" destOrd="0" presId="urn:microsoft.com/office/officeart/2005/8/layout/hierarchy1"/>
    <dgm:cxn modelId="{C7FFBFD7-D333-3F44-87C6-A9E5BABCCA3B}" type="presParOf" srcId="{A6FBDC0E-903B-C847-88AF-EB12F438E85E}" destId="{CC30E388-B554-8146-99BB-CDCB2C2BE30A}" srcOrd="0" destOrd="0" presId="urn:microsoft.com/office/officeart/2005/8/layout/hierarchy1"/>
    <dgm:cxn modelId="{1E25EA61-3066-8248-AFA9-5D1321C45451}" type="presParOf" srcId="{A6FBDC0E-903B-C847-88AF-EB12F438E85E}" destId="{FEF54C9E-30DB-1941-977A-6BC35415F1B5}" srcOrd="1" destOrd="0" presId="urn:microsoft.com/office/officeart/2005/8/layout/hierarchy1"/>
    <dgm:cxn modelId="{14746885-6C19-0547-BC8F-020488A24D69}" type="presParOf" srcId="{47C29F7C-B9A1-AA45-831B-7D82AA5BBA8F}" destId="{629DF82B-3E85-2848-AE04-A5EA518602CD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8CA4E59-F6A2-48A8-BFD0-B568BE1C1B2D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5079B4A4-4347-457E-86B3-96189E5FC5F3}">
      <dgm:prSet/>
      <dgm:spPr/>
      <dgm:t>
        <a:bodyPr/>
        <a:lstStyle/>
        <a:p>
          <a:r>
            <a:rPr lang="es-CL" noProof="0" dirty="0"/>
            <a:t>Lleva a las transformaciones fundamentales</a:t>
          </a:r>
          <a:r>
            <a:rPr lang="en-US" dirty="0"/>
            <a:t>.</a:t>
          </a:r>
        </a:p>
      </dgm:t>
    </dgm:pt>
    <dgm:pt modelId="{3EAC82A5-FC63-430F-8EB6-64CE07A7D98A}" type="parTrans" cxnId="{F60E42CA-7C1D-4E78-94B7-9A90812B788A}">
      <dgm:prSet/>
      <dgm:spPr/>
      <dgm:t>
        <a:bodyPr/>
        <a:lstStyle/>
        <a:p>
          <a:endParaRPr lang="en-US"/>
        </a:p>
      </dgm:t>
    </dgm:pt>
    <dgm:pt modelId="{DF92C1EB-E0CA-47DE-A5B5-3056C315BDFC}" type="sibTrans" cxnId="{F60E42CA-7C1D-4E78-94B7-9A90812B788A}">
      <dgm:prSet/>
      <dgm:spPr/>
      <dgm:t>
        <a:bodyPr/>
        <a:lstStyle/>
        <a:p>
          <a:endParaRPr lang="en-US"/>
        </a:p>
      </dgm:t>
    </dgm:pt>
    <dgm:pt modelId="{2942F6A8-8212-4C1B-891F-B157E3EFC9F7}">
      <dgm:prSet/>
      <dgm:spPr/>
      <dgm:t>
        <a:bodyPr/>
        <a:lstStyle/>
        <a:p>
          <a:r>
            <a:rPr lang="es-CL" noProof="0" dirty="0"/>
            <a:t>Difícil a discernir a corto plazo;  se hace evidente a largo plazo.</a:t>
          </a:r>
        </a:p>
      </dgm:t>
    </dgm:pt>
    <dgm:pt modelId="{A58C8FBE-E37F-4232-B70A-8D66F9EA1029}" type="parTrans" cxnId="{1E56920F-7978-4E1B-BA10-AF9229CCC9B2}">
      <dgm:prSet/>
      <dgm:spPr/>
      <dgm:t>
        <a:bodyPr/>
        <a:lstStyle/>
        <a:p>
          <a:endParaRPr lang="en-US"/>
        </a:p>
      </dgm:t>
    </dgm:pt>
    <dgm:pt modelId="{B7EE6FD9-B65E-4E3F-9A11-4676182353F4}" type="sibTrans" cxnId="{1E56920F-7978-4E1B-BA10-AF9229CCC9B2}">
      <dgm:prSet/>
      <dgm:spPr/>
      <dgm:t>
        <a:bodyPr/>
        <a:lstStyle/>
        <a:p>
          <a:endParaRPr lang="en-US"/>
        </a:p>
      </dgm:t>
    </dgm:pt>
    <dgm:pt modelId="{6F7F1B16-8E3A-B740-8273-4C8F11C8BEC9}" type="pres">
      <dgm:prSet presAssocID="{78CA4E59-F6A2-48A8-BFD0-B568BE1C1B2D}" presName="linear" presStyleCnt="0">
        <dgm:presLayoutVars>
          <dgm:animLvl val="lvl"/>
          <dgm:resizeHandles val="exact"/>
        </dgm:presLayoutVars>
      </dgm:prSet>
      <dgm:spPr/>
    </dgm:pt>
    <dgm:pt modelId="{C776A7B4-3189-3A47-993D-8486C7EC46F6}" type="pres">
      <dgm:prSet presAssocID="{5079B4A4-4347-457E-86B3-96189E5FC5F3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B69CDEFE-0754-6746-8ED1-313A95BB82CF}" type="pres">
      <dgm:prSet presAssocID="{DF92C1EB-E0CA-47DE-A5B5-3056C315BDFC}" presName="spacer" presStyleCnt="0"/>
      <dgm:spPr/>
    </dgm:pt>
    <dgm:pt modelId="{DE50E027-ADC6-B543-B974-58DA88C84CF3}" type="pres">
      <dgm:prSet presAssocID="{2942F6A8-8212-4C1B-891F-B157E3EFC9F7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1E56920F-7978-4E1B-BA10-AF9229CCC9B2}" srcId="{78CA4E59-F6A2-48A8-BFD0-B568BE1C1B2D}" destId="{2942F6A8-8212-4C1B-891F-B157E3EFC9F7}" srcOrd="1" destOrd="0" parTransId="{A58C8FBE-E37F-4232-B70A-8D66F9EA1029}" sibTransId="{B7EE6FD9-B65E-4E3F-9A11-4676182353F4}"/>
    <dgm:cxn modelId="{02C53746-DBD3-A049-9135-8F1A982A6246}" type="presOf" srcId="{5079B4A4-4347-457E-86B3-96189E5FC5F3}" destId="{C776A7B4-3189-3A47-993D-8486C7EC46F6}" srcOrd="0" destOrd="0" presId="urn:microsoft.com/office/officeart/2005/8/layout/vList2"/>
    <dgm:cxn modelId="{BA894367-A78D-3D4C-A1F6-DA0A4CDF12BF}" type="presOf" srcId="{2942F6A8-8212-4C1B-891F-B157E3EFC9F7}" destId="{DE50E027-ADC6-B543-B974-58DA88C84CF3}" srcOrd="0" destOrd="0" presId="urn:microsoft.com/office/officeart/2005/8/layout/vList2"/>
    <dgm:cxn modelId="{F60E42CA-7C1D-4E78-94B7-9A90812B788A}" srcId="{78CA4E59-F6A2-48A8-BFD0-B568BE1C1B2D}" destId="{5079B4A4-4347-457E-86B3-96189E5FC5F3}" srcOrd="0" destOrd="0" parTransId="{3EAC82A5-FC63-430F-8EB6-64CE07A7D98A}" sibTransId="{DF92C1EB-E0CA-47DE-A5B5-3056C315BDFC}"/>
    <dgm:cxn modelId="{87DA10E3-A9CA-ED4A-900D-27A362A5EBE9}" type="presOf" srcId="{78CA4E59-F6A2-48A8-BFD0-B568BE1C1B2D}" destId="{6F7F1B16-8E3A-B740-8273-4C8F11C8BEC9}" srcOrd="0" destOrd="0" presId="urn:microsoft.com/office/officeart/2005/8/layout/vList2"/>
    <dgm:cxn modelId="{40199B41-116A-624D-9EE4-9C6C2EB7A0E3}" type="presParOf" srcId="{6F7F1B16-8E3A-B740-8273-4C8F11C8BEC9}" destId="{C776A7B4-3189-3A47-993D-8486C7EC46F6}" srcOrd="0" destOrd="0" presId="urn:microsoft.com/office/officeart/2005/8/layout/vList2"/>
    <dgm:cxn modelId="{DD3ACC0E-31E7-ED4F-AE8C-DC009F02900C}" type="presParOf" srcId="{6F7F1B16-8E3A-B740-8273-4C8F11C8BEC9}" destId="{B69CDEFE-0754-6746-8ED1-313A95BB82CF}" srcOrd="1" destOrd="0" presId="urn:microsoft.com/office/officeart/2005/8/layout/vList2"/>
    <dgm:cxn modelId="{44BBAAC9-620E-2144-B76B-2BBF71BA752A}" type="presParOf" srcId="{6F7F1B16-8E3A-B740-8273-4C8F11C8BEC9}" destId="{DE50E027-ADC6-B543-B974-58DA88C84CF3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8032384-6170-4015-AA8F-60F5A164EBB9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C58F58BE-B0D4-48EA-BE34-644C8480693D}">
      <dgm:prSet custT="1"/>
      <dgm:spPr/>
      <dgm:t>
        <a:bodyPr/>
        <a:lstStyle/>
        <a:p>
          <a:r>
            <a:rPr lang="es-CL" sz="2200" noProof="0" dirty="0"/>
            <a:t>Los impactos de grandes transformaciones sociales (educación, estructura por edad) </a:t>
          </a:r>
          <a:r>
            <a:rPr lang="es-CL" sz="2200" b="1" noProof="0" dirty="0"/>
            <a:t>se hacen visibles</a:t>
          </a:r>
          <a:r>
            <a:rPr lang="es-CL" sz="2200" noProof="0" dirty="0"/>
            <a:t>.</a:t>
          </a:r>
        </a:p>
      </dgm:t>
    </dgm:pt>
    <dgm:pt modelId="{456F2758-7236-4A8B-B12D-C6C5735599F5}" type="parTrans" cxnId="{E51952F7-CF15-4C18-8DCA-D6220E79BB60}">
      <dgm:prSet/>
      <dgm:spPr/>
      <dgm:t>
        <a:bodyPr/>
        <a:lstStyle/>
        <a:p>
          <a:endParaRPr lang="en-US"/>
        </a:p>
      </dgm:t>
    </dgm:pt>
    <dgm:pt modelId="{6BC02B6B-2EFC-410A-8606-7A1D9B734374}" type="sibTrans" cxnId="{E51952F7-CF15-4C18-8DCA-D6220E79BB60}">
      <dgm:prSet/>
      <dgm:spPr/>
      <dgm:t>
        <a:bodyPr/>
        <a:lstStyle/>
        <a:p>
          <a:endParaRPr lang="en-US"/>
        </a:p>
      </dgm:t>
    </dgm:pt>
    <dgm:pt modelId="{5E2899AD-C48A-4C9E-B65E-109181849049}">
      <dgm:prSet custT="1"/>
      <dgm:spPr/>
      <dgm:t>
        <a:bodyPr/>
        <a:lstStyle/>
        <a:p>
          <a:r>
            <a:rPr lang="es-CL" sz="2200" noProof="0" dirty="0"/>
            <a:t>Fomenta la adopción de </a:t>
          </a:r>
          <a:r>
            <a:rPr lang="es-CL" sz="2200" b="1" noProof="0" dirty="0"/>
            <a:t>objetivos sociales a largo plazo</a:t>
          </a:r>
          <a:r>
            <a:rPr lang="es-CL" sz="2200" noProof="0" dirty="0"/>
            <a:t>.</a:t>
          </a:r>
        </a:p>
      </dgm:t>
    </dgm:pt>
    <dgm:pt modelId="{C7B998B8-D789-4DEA-A103-0C3E0C7D343B}" type="parTrans" cxnId="{37327E9C-71CD-4468-AE10-D4B76173B432}">
      <dgm:prSet/>
      <dgm:spPr/>
      <dgm:t>
        <a:bodyPr/>
        <a:lstStyle/>
        <a:p>
          <a:endParaRPr lang="en-US"/>
        </a:p>
      </dgm:t>
    </dgm:pt>
    <dgm:pt modelId="{510F1DA8-C10F-4615-94CF-A732272169A6}" type="sibTrans" cxnId="{37327E9C-71CD-4468-AE10-D4B76173B432}">
      <dgm:prSet/>
      <dgm:spPr/>
      <dgm:t>
        <a:bodyPr/>
        <a:lstStyle/>
        <a:p>
          <a:endParaRPr lang="en-US"/>
        </a:p>
      </dgm:t>
    </dgm:pt>
    <dgm:pt modelId="{96816881-6E2D-433C-8C55-A9EABD3198BE}">
      <dgm:prSet/>
      <dgm:spPr/>
      <dgm:t>
        <a:bodyPr/>
        <a:lstStyle/>
        <a:p>
          <a:r>
            <a:rPr lang="es-CL" noProof="0" dirty="0"/>
            <a:t>Un enfoque a corto plazo lleva a </a:t>
          </a:r>
          <a:r>
            <a:rPr lang="es-CL" b="1" noProof="0" dirty="0"/>
            <a:t>las opciones políticas equivocadas</a:t>
          </a:r>
          <a:r>
            <a:rPr lang="es-CL" noProof="0" dirty="0"/>
            <a:t>:  demasiado poco se invierte en los objetivos con beneficios a largo plazo.</a:t>
          </a:r>
        </a:p>
      </dgm:t>
    </dgm:pt>
    <dgm:pt modelId="{F2BF9650-947E-4730-AC9D-5CC0903352D2}" type="parTrans" cxnId="{C9FEF9FF-E631-4F26-A59A-792718F48CF3}">
      <dgm:prSet/>
      <dgm:spPr/>
      <dgm:t>
        <a:bodyPr/>
        <a:lstStyle/>
        <a:p>
          <a:endParaRPr lang="en-US"/>
        </a:p>
      </dgm:t>
    </dgm:pt>
    <dgm:pt modelId="{1E652121-0694-41DA-836A-F5B2C4887AA7}" type="sibTrans" cxnId="{C9FEF9FF-E631-4F26-A59A-792718F48CF3}">
      <dgm:prSet/>
      <dgm:spPr/>
      <dgm:t>
        <a:bodyPr/>
        <a:lstStyle/>
        <a:p>
          <a:endParaRPr lang="en-US"/>
        </a:p>
      </dgm:t>
    </dgm:pt>
    <dgm:pt modelId="{9B870FD3-3124-475E-BF9B-A2E7264DC393}">
      <dgm:prSet/>
      <dgm:spPr/>
      <dgm:t>
        <a:bodyPr/>
        <a:lstStyle/>
        <a:p>
          <a:r>
            <a:rPr lang="es-CL" dirty="0"/>
            <a:t>Promueve </a:t>
          </a:r>
          <a:r>
            <a:rPr lang="es-CL" b="1" dirty="0"/>
            <a:t>menores correcciones en línea de acción </a:t>
          </a:r>
          <a:r>
            <a:rPr lang="es-CL" dirty="0"/>
            <a:t>de la política pública, que son más factibles de implementar y más justas.</a:t>
          </a:r>
          <a:endParaRPr lang="en-US" dirty="0"/>
        </a:p>
      </dgm:t>
    </dgm:pt>
    <dgm:pt modelId="{90DCF701-0E41-4807-9A3C-E8CBB163A262}" type="parTrans" cxnId="{9D7731B8-9DCE-4359-BDA8-817072EA22E7}">
      <dgm:prSet/>
      <dgm:spPr/>
      <dgm:t>
        <a:bodyPr/>
        <a:lstStyle/>
        <a:p>
          <a:endParaRPr lang="en-US"/>
        </a:p>
      </dgm:t>
    </dgm:pt>
    <dgm:pt modelId="{7E359DBA-1600-4435-BA30-4239F2B07541}" type="sibTrans" cxnId="{9D7731B8-9DCE-4359-BDA8-817072EA22E7}">
      <dgm:prSet/>
      <dgm:spPr/>
      <dgm:t>
        <a:bodyPr/>
        <a:lstStyle/>
        <a:p>
          <a:endParaRPr lang="en-US"/>
        </a:p>
      </dgm:t>
    </dgm:pt>
    <dgm:pt modelId="{788B5F61-3B27-4E43-AFE6-7E59065AD3B5}" type="pres">
      <dgm:prSet presAssocID="{F8032384-6170-4015-AA8F-60F5A164EBB9}" presName="root" presStyleCnt="0">
        <dgm:presLayoutVars>
          <dgm:dir/>
          <dgm:resizeHandles val="exact"/>
        </dgm:presLayoutVars>
      </dgm:prSet>
      <dgm:spPr/>
    </dgm:pt>
    <dgm:pt modelId="{AE9C0ADB-03B5-4576-8BE0-26922BABF93A}" type="pres">
      <dgm:prSet presAssocID="{C58F58BE-B0D4-48EA-BE34-644C8480693D}" presName="compNode" presStyleCnt="0"/>
      <dgm:spPr/>
    </dgm:pt>
    <dgm:pt modelId="{4C964F3B-CED3-4EC2-B608-EE5196114E21}" type="pres">
      <dgm:prSet presAssocID="{C58F58BE-B0D4-48EA-BE34-644C8480693D}" presName="bgRect" presStyleLbl="bgShp" presStyleIdx="0" presStyleCnt="4"/>
      <dgm:spPr/>
    </dgm:pt>
    <dgm:pt modelId="{E36414A3-9260-419C-A39F-E9620E35698A}" type="pres">
      <dgm:prSet presAssocID="{C58F58BE-B0D4-48EA-BE34-644C8480693D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oks"/>
        </a:ext>
      </dgm:extLst>
    </dgm:pt>
    <dgm:pt modelId="{16E27683-CEF7-4725-B090-C07FF2BFEF42}" type="pres">
      <dgm:prSet presAssocID="{C58F58BE-B0D4-48EA-BE34-644C8480693D}" presName="spaceRect" presStyleCnt="0"/>
      <dgm:spPr/>
    </dgm:pt>
    <dgm:pt modelId="{7A1E965E-0EC5-4C3B-8DF3-FB3C6C106E57}" type="pres">
      <dgm:prSet presAssocID="{C58F58BE-B0D4-48EA-BE34-644C8480693D}" presName="parTx" presStyleLbl="revTx" presStyleIdx="0" presStyleCnt="4">
        <dgm:presLayoutVars>
          <dgm:chMax val="0"/>
          <dgm:chPref val="0"/>
        </dgm:presLayoutVars>
      </dgm:prSet>
      <dgm:spPr/>
    </dgm:pt>
    <dgm:pt modelId="{4FB61325-0AFE-484D-A129-DF144FFFE425}" type="pres">
      <dgm:prSet presAssocID="{6BC02B6B-2EFC-410A-8606-7A1D9B734374}" presName="sibTrans" presStyleCnt="0"/>
      <dgm:spPr/>
    </dgm:pt>
    <dgm:pt modelId="{EC3E359B-C4E7-4531-88F2-3FFE4F2B03B8}" type="pres">
      <dgm:prSet presAssocID="{5E2899AD-C48A-4C9E-B65E-109181849049}" presName="compNode" presStyleCnt="0"/>
      <dgm:spPr/>
    </dgm:pt>
    <dgm:pt modelId="{4F0F8C89-98AF-405E-8463-4CB40B7613C7}" type="pres">
      <dgm:prSet presAssocID="{5E2899AD-C48A-4C9E-B65E-109181849049}" presName="bgRect" presStyleLbl="bgShp" presStyleIdx="1" presStyleCnt="4"/>
      <dgm:spPr/>
    </dgm:pt>
    <dgm:pt modelId="{08D9A7B4-FB0E-40E5-BA41-5793FCBA8E60}" type="pres">
      <dgm:prSet presAssocID="{5E2899AD-C48A-4C9E-B65E-109181849049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roup"/>
        </a:ext>
      </dgm:extLst>
    </dgm:pt>
    <dgm:pt modelId="{C5D60BBB-2558-4C1C-AFE8-208BC733265A}" type="pres">
      <dgm:prSet presAssocID="{5E2899AD-C48A-4C9E-B65E-109181849049}" presName="spaceRect" presStyleCnt="0"/>
      <dgm:spPr/>
    </dgm:pt>
    <dgm:pt modelId="{F4E59CFF-CF51-46B9-98EA-0A8714FADD63}" type="pres">
      <dgm:prSet presAssocID="{5E2899AD-C48A-4C9E-B65E-109181849049}" presName="parTx" presStyleLbl="revTx" presStyleIdx="1" presStyleCnt="4">
        <dgm:presLayoutVars>
          <dgm:chMax val="0"/>
          <dgm:chPref val="0"/>
        </dgm:presLayoutVars>
      </dgm:prSet>
      <dgm:spPr/>
    </dgm:pt>
    <dgm:pt modelId="{C133473E-65D5-4A7A-B194-A31438A48C49}" type="pres">
      <dgm:prSet presAssocID="{510F1DA8-C10F-4615-94CF-A732272169A6}" presName="sibTrans" presStyleCnt="0"/>
      <dgm:spPr/>
    </dgm:pt>
    <dgm:pt modelId="{60BDB2F8-3672-4C04-B8B6-DB6C73043B79}" type="pres">
      <dgm:prSet presAssocID="{96816881-6E2D-433C-8C55-A9EABD3198BE}" presName="compNode" presStyleCnt="0"/>
      <dgm:spPr/>
    </dgm:pt>
    <dgm:pt modelId="{0195733C-A805-4EEA-B89D-EFEC793559F0}" type="pres">
      <dgm:prSet presAssocID="{96816881-6E2D-433C-8C55-A9EABD3198BE}" presName="bgRect" presStyleLbl="bgShp" presStyleIdx="2" presStyleCnt="4"/>
      <dgm:spPr/>
    </dgm:pt>
    <dgm:pt modelId="{DB2C3CFD-4B7D-47B9-B945-CBFC1CEFD82E}" type="pres">
      <dgm:prSet presAssocID="{96816881-6E2D-433C-8C55-A9EABD3198BE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entoBox"/>
        </a:ext>
      </dgm:extLst>
    </dgm:pt>
    <dgm:pt modelId="{D5680FF3-D2CE-4DB3-A44E-5200935B32BD}" type="pres">
      <dgm:prSet presAssocID="{96816881-6E2D-433C-8C55-A9EABD3198BE}" presName="spaceRect" presStyleCnt="0"/>
      <dgm:spPr/>
    </dgm:pt>
    <dgm:pt modelId="{82793D19-2B3A-4CEC-B9EA-43A1B7B23B59}" type="pres">
      <dgm:prSet presAssocID="{96816881-6E2D-433C-8C55-A9EABD3198BE}" presName="parTx" presStyleLbl="revTx" presStyleIdx="2" presStyleCnt="4">
        <dgm:presLayoutVars>
          <dgm:chMax val="0"/>
          <dgm:chPref val="0"/>
        </dgm:presLayoutVars>
      </dgm:prSet>
      <dgm:spPr/>
    </dgm:pt>
    <dgm:pt modelId="{7D00E0A2-EC6F-43B3-AD5A-77FABF02A9DF}" type="pres">
      <dgm:prSet presAssocID="{1E652121-0694-41DA-836A-F5B2C4887AA7}" presName="sibTrans" presStyleCnt="0"/>
      <dgm:spPr/>
    </dgm:pt>
    <dgm:pt modelId="{8214A869-4E79-4BB6-A3F0-C1220CA19DA4}" type="pres">
      <dgm:prSet presAssocID="{9B870FD3-3124-475E-BF9B-A2E7264DC393}" presName="compNode" presStyleCnt="0"/>
      <dgm:spPr/>
    </dgm:pt>
    <dgm:pt modelId="{5672A788-9460-44A0-8BDC-F56135022A7D}" type="pres">
      <dgm:prSet presAssocID="{9B870FD3-3124-475E-BF9B-A2E7264DC393}" presName="bgRect" presStyleLbl="bgShp" presStyleIdx="3" presStyleCnt="4"/>
      <dgm:spPr/>
    </dgm:pt>
    <dgm:pt modelId="{56324961-8F1C-44CA-AD1B-60AD8704D848}" type="pres">
      <dgm:prSet presAssocID="{9B870FD3-3124-475E-BF9B-A2E7264DC393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cales of Justice"/>
        </a:ext>
      </dgm:extLst>
    </dgm:pt>
    <dgm:pt modelId="{3666216D-D07B-421D-8132-4916CB36B689}" type="pres">
      <dgm:prSet presAssocID="{9B870FD3-3124-475E-BF9B-A2E7264DC393}" presName="spaceRect" presStyleCnt="0"/>
      <dgm:spPr/>
    </dgm:pt>
    <dgm:pt modelId="{C421DF3F-BF73-4572-8124-310CA0841EA4}" type="pres">
      <dgm:prSet presAssocID="{9B870FD3-3124-475E-BF9B-A2E7264DC393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6FCC3904-B5C7-44CD-AD4A-5EE15FC0A63D}" type="presOf" srcId="{5E2899AD-C48A-4C9E-B65E-109181849049}" destId="{F4E59CFF-CF51-46B9-98EA-0A8714FADD63}" srcOrd="0" destOrd="0" presId="urn:microsoft.com/office/officeart/2018/2/layout/IconVerticalSolidList"/>
    <dgm:cxn modelId="{AA2F986D-4F08-4396-A221-8D929ADCC8DE}" type="presOf" srcId="{C58F58BE-B0D4-48EA-BE34-644C8480693D}" destId="{7A1E965E-0EC5-4C3B-8DF3-FB3C6C106E57}" srcOrd="0" destOrd="0" presId="urn:microsoft.com/office/officeart/2018/2/layout/IconVerticalSolidList"/>
    <dgm:cxn modelId="{0921CF4F-22A7-46BD-BAAD-BE5509C2AD88}" type="presOf" srcId="{9B870FD3-3124-475E-BF9B-A2E7264DC393}" destId="{C421DF3F-BF73-4572-8124-310CA0841EA4}" srcOrd="0" destOrd="0" presId="urn:microsoft.com/office/officeart/2018/2/layout/IconVerticalSolidList"/>
    <dgm:cxn modelId="{D42B478C-1AE2-49F1-9AF9-9CD677DEC642}" type="presOf" srcId="{96816881-6E2D-433C-8C55-A9EABD3198BE}" destId="{82793D19-2B3A-4CEC-B9EA-43A1B7B23B59}" srcOrd="0" destOrd="0" presId="urn:microsoft.com/office/officeart/2018/2/layout/IconVerticalSolidList"/>
    <dgm:cxn modelId="{37327E9C-71CD-4468-AE10-D4B76173B432}" srcId="{F8032384-6170-4015-AA8F-60F5A164EBB9}" destId="{5E2899AD-C48A-4C9E-B65E-109181849049}" srcOrd="1" destOrd="0" parTransId="{C7B998B8-D789-4DEA-A103-0C3E0C7D343B}" sibTransId="{510F1DA8-C10F-4615-94CF-A732272169A6}"/>
    <dgm:cxn modelId="{9D7731B8-9DCE-4359-BDA8-817072EA22E7}" srcId="{F8032384-6170-4015-AA8F-60F5A164EBB9}" destId="{9B870FD3-3124-475E-BF9B-A2E7264DC393}" srcOrd="3" destOrd="0" parTransId="{90DCF701-0E41-4807-9A3C-E8CBB163A262}" sibTransId="{7E359DBA-1600-4435-BA30-4239F2B07541}"/>
    <dgm:cxn modelId="{21DD4FF2-B1A3-444D-905F-8148B6D4DCBD}" type="presOf" srcId="{F8032384-6170-4015-AA8F-60F5A164EBB9}" destId="{788B5F61-3B27-4E43-AFE6-7E59065AD3B5}" srcOrd="0" destOrd="0" presId="urn:microsoft.com/office/officeart/2018/2/layout/IconVerticalSolidList"/>
    <dgm:cxn modelId="{E51952F7-CF15-4C18-8DCA-D6220E79BB60}" srcId="{F8032384-6170-4015-AA8F-60F5A164EBB9}" destId="{C58F58BE-B0D4-48EA-BE34-644C8480693D}" srcOrd="0" destOrd="0" parTransId="{456F2758-7236-4A8B-B12D-C6C5735599F5}" sibTransId="{6BC02B6B-2EFC-410A-8606-7A1D9B734374}"/>
    <dgm:cxn modelId="{C9FEF9FF-E631-4F26-A59A-792718F48CF3}" srcId="{F8032384-6170-4015-AA8F-60F5A164EBB9}" destId="{96816881-6E2D-433C-8C55-A9EABD3198BE}" srcOrd="2" destOrd="0" parTransId="{F2BF9650-947E-4730-AC9D-5CC0903352D2}" sibTransId="{1E652121-0694-41DA-836A-F5B2C4887AA7}"/>
    <dgm:cxn modelId="{8C919F03-E2D1-49EB-BEE3-2F5F9058707B}" type="presParOf" srcId="{788B5F61-3B27-4E43-AFE6-7E59065AD3B5}" destId="{AE9C0ADB-03B5-4576-8BE0-26922BABF93A}" srcOrd="0" destOrd="0" presId="urn:microsoft.com/office/officeart/2018/2/layout/IconVerticalSolidList"/>
    <dgm:cxn modelId="{255A0E6A-1250-482A-964D-26A2DF15F07C}" type="presParOf" srcId="{AE9C0ADB-03B5-4576-8BE0-26922BABF93A}" destId="{4C964F3B-CED3-4EC2-B608-EE5196114E21}" srcOrd="0" destOrd="0" presId="urn:microsoft.com/office/officeart/2018/2/layout/IconVerticalSolidList"/>
    <dgm:cxn modelId="{AA37E76E-5A34-4758-A749-255C7516EEBC}" type="presParOf" srcId="{AE9C0ADB-03B5-4576-8BE0-26922BABF93A}" destId="{E36414A3-9260-419C-A39F-E9620E35698A}" srcOrd="1" destOrd="0" presId="urn:microsoft.com/office/officeart/2018/2/layout/IconVerticalSolidList"/>
    <dgm:cxn modelId="{E82680A5-58DD-42B0-BBC6-06A90EE39A2B}" type="presParOf" srcId="{AE9C0ADB-03B5-4576-8BE0-26922BABF93A}" destId="{16E27683-CEF7-4725-B090-C07FF2BFEF42}" srcOrd="2" destOrd="0" presId="urn:microsoft.com/office/officeart/2018/2/layout/IconVerticalSolidList"/>
    <dgm:cxn modelId="{D2762C99-8DB6-4A67-B3A3-CAFE040A539C}" type="presParOf" srcId="{AE9C0ADB-03B5-4576-8BE0-26922BABF93A}" destId="{7A1E965E-0EC5-4C3B-8DF3-FB3C6C106E57}" srcOrd="3" destOrd="0" presId="urn:microsoft.com/office/officeart/2018/2/layout/IconVerticalSolidList"/>
    <dgm:cxn modelId="{B25375C5-4324-4324-BE9F-A0CD1BE6F83D}" type="presParOf" srcId="{788B5F61-3B27-4E43-AFE6-7E59065AD3B5}" destId="{4FB61325-0AFE-484D-A129-DF144FFFE425}" srcOrd="1" destOrd="0" presId="urn:microsoft.com/office/officeart/2018/2/layout/IconVerticalSolidList"/>
    <dgm:cxn modelId="{861249A2-F102-4D6C-8E02-B802A4E25EAA}" type="presParOf" srcId="{788B5F61-3B27-4E43-AFE6-7E59065AD3B5}" destId="{EC3E359B-C4E7-4531-88F2-3FFE4F2B03B8}" srcOrd="2" destOrd="0" presId="urn:microsoft.com/office/officeart/2018/2/layout/IconVerticalSolidList"/>
    <dgm:cxn modelId="{E94907E5-C43B-49E1-A001-B234EF22CAB8}" type="presParOf" srcId="{EC3E359B-C4E7-4531-88F2-3FFE4F2B03B8}" destId="{4F0F8C89-98AF-405E-8463-4CB40B7613C7}" srcOrd="0" destOrd="0" presId="urn:microsoft.com/office/officeart/2018/2/layout/IconVerticalSolidList"/>
    <dgm:cxn modelId="{11F16E5B-6B00-4D2F-BB98-B897713A34AD}" type="presParOf" srcId="{EC3E359B-C4E7-4531-88F2-3FFE4F2B03B8}" destId="{08D9A7B4-FB0E-40E5-BA41-5793FCBA8E60}" srcOrd="1" destOrd="0" presId="urn:microsoft.com/office/officeart/2018/2/layout/IconVerticalSolidList"/>
    <dgm:cxn modelId="{31B06969-D971-4999-AD65-89DE218E7B6E}" type="presParOf" srcId="{EC3E359B-C4E7-4531-88F2-3FFE4F2B03B8}" destId="{C5D60BBB-2558-4C1C-AFE8-208BC733265A}" srcOrd="2" destOrd="0" presId="urn:microsoft.com/office/officeart/2018/2/layout/IconVerticalSolidList"/>
    <dgm:cxn modelId="{8EF2692C-7B4E-475C-BEFA-B4A7833A54F4}" type="presParOf" srcId="{EC3E359B-C4E7-4531-88F2-3FFE4F2B03B8}" destId="{F4E59CFF-CF51-46B9-98EA-0A8714FADD63}" srcOrd="3" destOrd="0" presId="urn:microsoft.com/office/officeart/2018/2/layout/IconVerticalSolidList"/>
    <dgm:cxn modelId="{4745C724-F7DF-4083-B840-10704257E391}" type="presParOf" srcId="{788B5F61-3B27-4E43-AFE6-7E59065AD3B5}" destId="{C133473E-65D5-4A7A-B194-A31438A48C49}" srcOrd="3" destOrd="0" presId="urn:microsoft.com/office/officeart/2018/2/layout/IconVerticalSolidList"/>
    <dgm:cxn modelId="{90F5D9E2-9A05-4B32-8DA2-26F68ABFAD77}" type="presParOf" srcId="{788B5F61-3B27-4E43-AFE6-7E59065AD3B5}" destId="{60BDB2F8-3672-4C04-B8B6-DB6C73043B79}" srcOrd="4" destOrd="0" presId="urn:microsoft.com/office/officeart/2018/2/layout/IconVerticalSolidList"/>
    <dgm:cxn modelId="{2DA91077-D04B-4E52-BAE6-E2D82E4CEFCD}" type="presParOf" srcId="{60BDB2F8-3672-4C04-B8B6-DB6C73043B79}" destId="{0195733C-A805-4EEA-B89D-EFEC793559F0}" srcOrd="0" destOrd="0" presId="urn:microsoft.com/office/officeart/2018/2/layout/IconVerticalSolidList"/>
    <dgm:cxn modelId="{D1007152-DF75-41A6-A704-E890CA25452D}" type="presParOf" srcId="{60BDB2F8-3672-4C04-B8B6-DB6C73043B79}" destId="{DB2C3CFD-4B7D-47B9-B945-CBFC1CEFD82E}" srcOrd="1" destOrd="0" presId="urn:microsoft.com/office/officeart/2018/2/layout/IconVerticalSolidList"/>
    <dgm:cxn modelId="{7F375B56-55E5-4F36-9773-645FBB0AC988}" type="presParOf" srcId="{60BDB2F8-3672-4C04-B8B6-DB6C73043B79}" destId="{D5680FF3-D2CE-4DB3-A44E-5200935B32BD}" srcOrd="2" destOrd="0" presId="urn:microsoft.com/office/officeart/2018/2/layout/IconVerticalSolidList"/>
    <dgm:cxn modelId="{1D3A30D6-C0F3-448B-A7FB-B388BBC7EED8}" type="presParOf" srcId="{60BDB2F8-3672-4C04-B8B6-DB6C73043B79}" destId="{82793D19-2B3A-4CEC-B9EA-43A1B7B23B59}" srcOrd="3" destOrd="0" presId="urn:microsoft.com/office/officeart/2018/2/layout/IconVerticalSolidList"/>
    <dgm:cxn modelId="{9658AE0E-6D3F-4941-8FF6-6C6855B659DC}" type="presParOf" srcId="{788B5F61-3B27-4E43-AFE6-7E59065AD3B5}" destId="{7D00E0A2-EC6F-43B3-AD5A-77FABF02A9DF}" srcOrd="5" destOrd="0" presId="urn:microsoft.com/office/officeart/2018/2/layout/IconVerticalSolidList"/>
    <dgm:cxn modelId="{905E0FC6-D33D-4192-BD33-ACAFA5B481B7}" type="presParOf" srcId="{788B5F61-3B27-4E43-AFE6-7E59065AD3B5}" destId="{8214A869-4E79-4BB6-A3F0-C1220CA19DA4}" srcOrd="6" destOrd="0" presId="urn:microsoft.com/office/officeart/2018/2/layout/IconVerticalSolidList"/>
    <dgm:cxn modelId="{BBDC85E6-4F2E-4412-9FA7-2ED1E1D3869A}" type="presParOf" srcId="{8214A869-4E79-4BB6-A3F0-C1220CA19DA4}" destId="{5672A788-9460-44A0-8BDC-F56135022A7D}" srcOrd="0" destOrd="0" presId="urn:microsoft.com/office/officeart/2018/2/layout/IconVerticalSolidList"/>
    <dgm:cxn modelId="{6BC99962-C9FD-4FCD-957F-9B697AA952D5}" type="presParOf" srcId="{8214A869-4E79-4BB6-A3F0-C1220CA19DA4}" destId="{56324961-8F1C-44CA-AD1B-60AD8704D848}" srcOrd="1" destOrd="0" presId="urn:microsoft.com/office/officeart/2018/2/layout/IconVerticalSolidList"/>
    <dgm:cxn modelId="{22B4BC4F-51B0-42B9-A6A0-C72549E5E08F}" type="presParOf" srcId="{8214A869-4E79-4BB6-A3F0-C1220CA19DA4}" destId="{3666216D-D07B-421D-8132-4916CB36B689}" srcOrd="2" destOrd="0" presId="urn:microsoft.com/office/officeart/2018/2/layout/IconVerticalSolidList"/>
    <dgm:cxn modelId="{B1A10234-4109-4A89-8AEA-DC63BD85021C}" type="presParOf" srcId="{8214A869-4E79-4BB6-A3F0-C1220CA19DA4}" destId="{C421DF3F-BF73-4572-8124-310CA0841EA4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6C700B-9DD5-5C45-B612-454911AD17B2}">
      <dsp:nvSpPr>
        <dsp:cNvPr id="0" name=""/>
        <dsp:cNvSpPr/>
      </dsp:nvSpPr>
      <dsp:spPr>
        <a:xfrm>
          <a:off x="1020" y="63965"/>
          <a:ext cx="4709785" cy="257533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7D7B17-BFF4-2D46-9418-1B649B737827}">
      <dsp:nvSpPr>
        <dsp:cNvPr id="0" name=""/>
        <dsp:cNvSpPr/>
      </dsp:nvSpPr>
      <dsp:spPr>
        <a:xfrm>
          <a:off x="451648" y="492061"/>
          <a:ext cx="4709785" cy="257533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200" u="sng" kern="1200" noProof="0" dirty="0"/>
            <a:t>Definición</a:t>
          </a:r>
          <a:r>
            <a:rPr lang="es-CL" sz="2200" kern="1200" noProof="0" dirty="0"/>
            <a:t>:  </a:t>
          </a:r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200" kern="1200" noProof="0" dirty="0"/>
            <a:t>El desarrollo </a:t>
          </a:r>
          <a:r>
            <a:rPr lang="en-US" sz="2200" kern="1200" dirty="0"/>
            <a:t>que </a:t>
          </a:r>
          <a:r>
            <a:rPr lang="es-ES" sz="2200" b="0" i="0" kern="1200" dirty="0"/>
            <a:t>satisface las necesidades de la generación presente, sin comprometer la capacidad de las generaciones futuras de satisfacer sus propias necesidades</a:t>
          </a:r>
          <a:r>
            <a:rPr lang="en-US" sz="2200" kern="1200" dirty="0"/>
            <a:t>.</a:t>
          </a:r>
        </a:p>
      </dsp:txBody>
      <dsp:txXfrm>
        <a:off x="527077" y="567490"/>
        <a:ext cx="4558927" cy="2424479"/>
      </dsp:txXfrm>
    </dsp:sp>
    <dsp:sp modelId="{CC30E388-B554-8146-99BB-CDCB2C2BE30A}">
      <dsp:nvSpPr>
        <dsp:cNvPr id="0" name=""/>
        <dsp:cNvSpPr/>
      </dsp:nvSpPr>
      <dsp:spPr>
        <a:xfrm>
          <a:off x="5612061" y="63965"/>
          <a:ext cx="4055649" cy="257533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EF54C9E-30DB-1941-977A-6BC35415F1B5}">
      <dsp:nvSpPr>
        <dsp:cNvPr id="0" name=""/>
        <dsp:cNvSpPr/>
      </dsp:nvSpPr>
      <dsp:spPr>
        <a:xfrm>
          <a:off x="6062689" y="492061"/>
          <a:ext cx="4055649" cy="257533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200" kern="1200" noProof="0" dirty="0"/>
            <a:t>Requiere una perspectiva a largo plazo.</a:t>
          </a:r>
        </a:p>
      </dsp:txBody>
      <dsp:txXfrm>
        <a:off x="6138118" y="567490"/>
        <a:ext cx="3904791" cy="242447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76A7B4-3189-3A47-993D-8486C7EC46F6}">
      <dsp:nvSpPr>
        <dsp:cNvPr id="0" name=""/>
        <dsp:cNvSpPr/>
      </dsp:nvSpPr>
      <dsp:spPr>
        <a:xfrm>
          <a:off x="0" y="273138"/>
          <a:ext cx="5115491" cy="214461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3900" kern="1200" noProof="0" dirty="0"/>
            <a:t>Lleva a las transformaciones fundamentales</a:t>
          </a:r>
          <a:r>
            <a:rPr lang="en-US" sz="3900" kern="1200" dirty="0"/>
            <a:t>.</a:t>
          </a:r>
        </a:p>
      </dsp:txBody>
      <dsp:txXfrm>
        <a:off x="104691" y="377829"/>
        <a:ext cx="4906109" cy="1935228"/>
      </dsp:txXfrm>
    </dsp:sp>
    <dsp:sp modelId="{DE50E027-ADC6-B543-B974-58DA88C84CF3}">
      <dsp:nvSpPr>
        <dsp:cNvPr id="0" name=""/>
        <dsp:cNvSpPr/>
      </dsp:nvSpPr>
      <dsp:spPr>
        <a:xfrm>
          <a:off x="0" y="2530068"/>
          <a:ext cx="5115491" cy="2144610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3900" kern="1200" noProof="0" dirty="0"/>
            <a:t>Difícil a discernir a corto plazo;  se hace evidente a largo plazo.</a:t>
          </a:r>
        </a:p>
      </dsp:txBody>
      <dsp:txXfrm>
        <a:off x="104691" y="2634759"/>
        <a:ext cx="4906109" cy="193522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964F3B-CED3-4EC2-B608-EE5196114E21}">
      <dsp:nvSpPr>
        <dsp:cNvPr id="0" name=""/>
        <dsp:cNvSpPr/>
      </dsp:nvSpPr>
      <dsp:spPr>
        <a:xfrm>
          <a:off x="0" y="2442"/>
          <a:ext cx="6513603" cy="123800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6414A3-9260-419C-A39F-E9620E35698A}">
      <dsp:nvSpPr>
        <dsp:cNvPr id="0" name=""/>
        <dsp:cNvSpPr/>
      </dsp:nvSpPr>
      <dsp:spPr>
        <a:xfrm>
          <a:off x="374497" y="280994"/>
          <a:ext cx="680904" cy="68090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1E965E-0EC5-4C3B-8DF3-FB3C6C106E57}">
      <dsp:nvSpPr>
        <dsp:cNvPr id="0" name=""/>
        <dsp:cNvSpPr/>
      </dsp:nvSpPr>
      <dsp:spPr>
        <a:xfrm>
          <a:off x="1429899" y="2442"/>
          <a:ext cx="5083704" cy="12380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023" tIns="131023" rIns="131023" bIns="131023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200" kern="1200" noProof="0" dirty="0"/>
            <a:t>Los impactos de grandes transformaciones sociales (educación, estructura por edad) </a:t>
          </a:r>
          <a:r>
            <a:rPr lang="es-CL" sz="2200" b="1" kern="1200" noProof="0" dirty="0"/>
            <a:t>se hacen visibles</a:t>
          </a:r>
          <a:r>
            <a:rPr lang="es-CL" sz="2200" kern="1200" noProof="0" dirty="0"/>
            <a:t>.</a:t>
          </a:r>
        </a:p>
      </dsp:txBody>
      <dsp:txXfrm>
        <a:off x="1429899" y="2442"/>
        <a:ext cx="5083704" cy="1238008"/>
      </dsp:txXfrm>
    </dsp:sp>
    <dsp:sp modelId="{4F0F8C89-98AF-405E-8463-4CB40B7613C7}">
      <dsp:nvSpPr>
        <dsp:cNvPr id="0" name=""/>
        <dsp:cNvSpPr/>
      </dsp:nvSpPr>
      <dsp:spPr>
        <a:xfrm>
          <a:off x="0" y="1549953"/>
          <a:ext cx="6513603" cy="1238008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8D9A7B4-FB0E-40E5-BA41-5793FCBA8E60}">
      <dsp:nvSpPr>
        <dsp:cNvPr id="0" name=""/>
        <dsp:cNvSpPr/>
      </dsp:nvSpPr>
      <dsp:spPr>
        <a:xfrm>
          <a:off x="374497" y="1828505"/>
          <a:ext cx="680904" cy="68090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E59CFF-CF51-46B9-98EA-0A8714FADD63}">
      <dsp:nvSpPr>
        <dsp:cNvPr id="0" name=""/>
        <dsp:cNvSpPr/>
      </dsp:nvSpPr>
      <dsp:spPr>
        <a:xfrm>
          <a:off x="1429899" y="1549953"/>
          <a:ext cx="5083704" cy="12380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023" tIns="131023" rIns="131023" bIns="131023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200" kern="1200" noProof="0" dirty="0"/>
            <a:t>Fomenta la adopción de </a:t>
          </a:r>
          <a:r>
            <a:rPr lang="es-CL" sz="2200" b="1" kern="1200" noProof="0" dirty="0"/>
            <a:t>objetivos sociales a largo plazo</a:t>
          </a:r>
          <a:r>
            <a:rPr lang="es-CL" sz="2200" kern="1200" noProof="0" dirty="0"/>
            <a:t>.</a:t>
          </a:r>
        </a:p>
      </dsp:txBody>
      <dsp:txXfrm>
        <a:off x="1429899" y="1549953"/>
        <a:ext cx="5083704" cy="1238008"/>
      </dsp:txXfrm>
    </dsp:sp>
    <dsp:sp modelId="{0195733C-A805-4EEA-B89D-EFEC793559F0}">
      <dsp:nvSpPr>
        <dsp:cNvPr id="0" name=""/>
        <dsp:cNvSpPr/>
      </dsp:nvSpPr>
      <dsp:spPr>
        <a:xfrm>
          <a:off x="0" y="3097464"/>
          <a:ext cx="6513603" cy="1238008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2C3CFD-4B7D-47B9-B945-CBFC1CEFD82E}">
      <dsp:nvSpPr>
        <dsp:cNvPr id="0" name=""/>
        <dsp:cNvSpPr/>
      </dsp:nvSpPr>
      <dsp:spPr>
        <a:xfrm>
          <a:off x="374497" y="3376015"/>
          <a:ext cx="680904" cy="68090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793D19-2B3A-4CEC-B9EA-43A1B7B23B59}">
      <dsp:nvSpPr>
        <dsp:cNvPr id="0" name=""/>
        <dsp:cNvSpPr/>
      </dsp:nvSpPr>
      <dsp:spPr>
        <a:xfrm>
          <a:off x="1429899" y="3097464"/>
          <a:ext cx="5083704" cy="12380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023" tIns="131023" rIns="131023" bIns="131023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800" kern="1200" noProof="0" dirty="0"/>
            <a:t>Un enfoque a corto plazo lleva a </a:t>
          </a:r>
          <a:r>
            <a:rPr lang="es-CL" sz="1800" b="1" kern="1200" noProof="0" dirty="0"/>
            <a:t>las opciones políticas equivocadas</a:t>
          </a:r>
          <a:r>
            <a:rPr lang="es-CL" sz="1800" kern="1200" noProof="0" dirty="0"/>
            <a:t>:  demasiado poco se invierte en los objetivos con beneficios a largo plazo.</a:t>
          </a:r>
        </a:p>
      </dsp:txBody>
      <dsp:txXfrm>
        <a:off x="1429899" y="3097464"/>
        <a:ext cx="5083704" cy="1238008"/>
      </dsp:txXfrm>
    </dsp:sp>
    <dsp:sp modelId="{5672A788-9460-44A0-8BDC-F56135022A7D}">
      <dsp:nvSpPr>
        <dsp:cNvPr id="0" name=""/>
        <dsp:cNvSpPr/>
      </dsp:nvSpPr>
      <dsp:spPr>
        <a:xfrm>
          <a:off x="0" y="4644974"/>
          <a:ext cx="6513603" cy="1238008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6324961-8F1C-44CA-AD1B-60AD8704D848}">
      <dsp:nvSpPr>
        <dsp:cNvPr id="0" name=""/>
        <dsp:cNvSpPr/>
      </dsp:nvSpPr>
      <dsp:spPr>
        <a:xfrm>
          <a:off x="374497" y="4923526"/>
          <a:ext cx="680904" cy="680904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421DF3F-BF73-4572-8124-310CA0841EA4}">
      <dsp:nvSpPr>
        <dsp:cNvPr id="0" name=""/>
        <dsp:cNvSpPr/>
      </dsp:nvSpPr>
      <dsp:spPr>
        <a:xfrm>
          <a:off x="1429899" y="4644974"/>
          <a:ext cx="5083704" cy="12380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023" tIns="131023" rIns="131023" bIns="131023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800" kern="1200" dirty="0"/>
            <a:t>Promueve </a:t>
          </a:r>
          <a:r>
            <a:rPr lang="es-CL" sz="1800" b="1" kern="1200" dirty="0"/>
            <a:t>menores correcciones en línea de acción </a:t>
          </a:r>
          <a:r>
            <a:rPr lang="es-CL" sz="1800" kern="1200" dirty="0"/>
            <a:t>de la política pública, que son más factibles de implementar y más justas.</a:t>
          </a:r>
          <a:endParaRPr lang="en-US" sz="1800" kern="1200" dirty="0"/>
        </a:p>
      </dsp:txBody>
      <dsp:txXfrm>
        <a:off x="1429899" y="4644974"/>
        <a:ext cx="5083704" cy="123800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D7220E-764E-4390-8DB0-520D928E1BB6}" type="datetimeFigureOut">
              <a:rPr lang="en-US" smtClean="0"/>
              <a:t>11/13/2019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EAFBEB-2E4E-4A9D-8A15-AA0136E71E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1338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CL" dirty="0">
                <a:solidFill>
                  <a:srgbClr val="1B1C55"/>
                </a:solidFill>
              </a:rPr>
              <a:t>Familiarizarse con las </a:t>
            </a:r>
            <a:r>
              <a:rPr lang="es-CL" b="1" dirty="0">
                <a:solidFill>
                  <a:srgbClr val="1B1C55"/>
                </a:solidFill>
              </a:rPr>
              <a:t>principales tendencias demográficas </a:t>
            </a:r>
            <a:r>
              <a:rPr lang="es-CL" dirty="0">
                <a:solidFill>
                  <a:srgbClr val="1B1C55"/>
                </a:solidFill>
              </a:rPr>
              <a:t>en LAC y reflexionar sobre sus</a:t>
            </a:r>
            <a:r>
              <a:rPr lang="es-CL" b="1" dirty="0">
                <a:solidFill>
                  <a:srgbClr val="1B1C55"/>
                </a:solidFill>
              </a:rPr>
              <a:t> impactos económicos y sociales </a:t>
            </a:r>
            <a:r>
              <a:rPr lang="en-US" b="1" dirty="0">
                <a:solidFill>
                  <a:srgbClr val="1B1C55"/>
                </a:solidFill>
              </a:rPr>
              <a:t> </a:t>
            </a:r>
          </a:p>
          <a:p>
            <a:pPr marL="622300" indent="-457200">
              <a:spcBef>
                <a:spcPts val="1800"/>
              </a:spcBef>
            </a:pPr>
            <a:r>
              <a:rPr lang="en-US" sz="1200" dirty="0"/>
              <a:t>¿</a:t>
            </a:r>
            <a:r>
              <a:rPr lang="en-US" sz="1200" dirty="0" err="1"/>
              <a:t>Cómo</a:t>
            </a:r>
            <a:r>
              <a:rPr lang="en-US" sz="1200" dirty="0"/>
              <a:t> </a:t>
            </a:r>
            <a:r>
              <a:rPr lang="en-US" sz="1200" dirty="0" err="1"/>
              <a:t>va</a:t>
            </a:r>
            <a:r>
              <a:rPr lang="en-US" sz="1200" dirty="0"/>
              <a:t> </a:t>
            </a:r>
            <a:r>
              <a:rPr lang="en-US" sz="1200" dirty="0" err="1"/>
              <a:t>cambiando</a:t>
            </a:r>
            <a:r>
              <a:rPr lang="en-US" sz="1200" dirty="0"/>
              <a:t> la </a:t>
            </a:r>
            <a:r>
              <a:rPr lang="en-US" sz="1200" dirty="0" err="1"/>
              <a:t>población</a:t>
            </a:r>
            <a:r>
              <a:rPr lang="en-US" sz="1200" dirty="0"/>
              <a:t> </a:t>
            </a:r>
            <a:r>
              <a:rPr lang="es-CL" sz="1200" dirty="0"/>
              <a:t>en ALC?</a:t>
            </a:r>
          </a:p>
          <a:p>
            <a:pPr marL="622300" indent="-457200">
              <a:spcBef>
                <a:spcPts val="1800"/>
              </a:spcBef>
            </a:pPr>
            <a:r>
              <a:rPr lang="en-US" sz="1200" dirty="0"/>
              <a:t>¿</a:t>
            </a:r>
            <a:r>
              <a:rPr lang="en-US" sz="1200" dirty="0" err="1"/>
              <a:t>Hacia</a:t>
            </a:r>
            <a:r>
              <a:rPr lang="en-US" sz="1200" dirty="0"/>
              <a:t> </a:t>
            </a:r>
            <a:r>
              <a:rPr lang="en-US" sz="1200" dirty="0" err="1"/>
              <a:t>dónde</a:t>
            </a:r>
            <a:r>
              <a:rPr lang="en-US" sz="1200" dirty="0"/>
              <a:t> </a:t>
            </a:r>
            <a:r>
              <a:rPr lang="en-US" sz="1200" dirty="0" err="1"/>
              <a:t>va</a:t>
            </a:r>
            <a:r>
              <a:rPr lang="en-US" sz="1200" dirty="0"/>
              <a:t> </a:t>
            </a:r>
            <a:r>
              <a:rPr lang="en-US" sz="1200" b="1" dirty="0">
                <a:solidFill>
                  <a:schemeClr val="accent2"/>
                </a:solidFill>
              </a:rPr>
              <a:t>el </a:t>
            </a:r>
            <a:r>
              <a:rPr lang="en-US" sz="1200" b="1" dirty="0" err="1">
                <a:solidFill>
                  <a:schemeClr val="accent2"/>
                </a:solidFill>
              </a:rPr>
              <a:t>cambio</a:t>
            </a:r>
            <a:r>
              <a:rPr lang="en-US" sz="1200" b="1" dirty="0">
                <a:solidFill>
                  <a:schemeClr val="accent2"/>
                </a:solidFill>
              </a:rPr>
              <a:t> </a:t>
            </a:r>
            <a:r>
              <a:rPr lang="en-US" sz="1200" b="1" dirty="0" err="1">
                <a:solidFill>
                  <a:schemeClr val="accent2"/>
                </a:solidFill>
              </a:rPr>
              <a:t>demográfico</a:t>
            </a:r>
            <a:r>
              <a:rPr lang="en-US" sz="1200" b="1" dirty="0">
                <a:solidFill>
                  <a:schemeClr val="accent2"/>
                </a:solidFill>
              </a:rPr>
              <a:t> </a:t>
            </a:r>
            <a:r>
              <a:rPr lang="en-US" sz="1200" dirty="0" err="1"/>
              <a:t>en</a:t>
            </a:r>
            <a:r>
              <a:rPr lang="en-US" sz="1200" dirty="0"/>
              <a:t> la </a:t>
            </a:r>
            <a:r>
              <a:rPr lang="en-US" sz="1200" dirty="0" err="1"/>
              <a:t>región</a:t>
            </a:r>
            <a:r>
              <a:rPr lang="en-US" sz="1200" dirty="0"/>
              <a:t>?</a:t>
            </a:r>
          </a:p>
          <a:p>
            <a:pPr marL="622300" indent="-457200">
              <a:spcBef>
                <a:spcPts val="1800"/>
              </a:spcBef>
            </a:pPr>
            <a:r>
              <a:rPr lang="en-US" sz="1200" dirty="0"/>
              <a:t>¿</a:t>
            </a:r>
            <a:r>
              <a:rPr lang="en-US" sz="1200" dirty="0" err="1"/>
              <a:t>Cuáles</a:t>
            </a:r>
            <a:r>
              <a:rPr lang="en-US" sz="1200" dirty="0"/>
              <a:t> son </a:t>
            </a:r>
            <a:r>
              <a:rPr lang="en-US" sz="1200" b="1" dirty="0">
                <a:solidFill>
                  <a:schemeClr val="accent2"/>
                </a:solidFill>
              </a:rPr>
              <a:t>las </a:t>
            </a:r>
            <a:r>
              <a:rPr lang="en-US" sz="1200" b="1" dirty="0" err="1">
                <a:solidFill>
                  <a:schemeClr val="accent2"/>
                </a:solidFill>
              </a:rPr>
              <a:t>consecuencias</a:t>
            </a:r>
            <a:r>
              <a:rPr lang="en-US" sz="1200" b="1" dirty="0">
                <a:solidFill>
                  <a:schemeClr val="accent2"/>
                </a:solidFill>
              </a:rPr>
              <a:t> </a:t>
            </a:r>
            <a:r>
              <a:rPr lang="en-US" sz="1200" dirty="0" err="1"/>
              <a:t>en</a:t>
            </a:r>
            <a:r>
              <a:rPr lang="en-US" sz="1200" dirty="0"/>
              <a:t> el </a:t>
            </a:r>
            <a:r>
              <a:rPr lang="en-US" sz="1200" dirty="0" err="1"/>
              <a:t>ámbito</a:t>
            </a:r>
            <a:r>
              <a:rPr lang="en-US" sz="1200" dirty="0"/>
              <a:t> </a:t>
            </a:r>
            <a:r>
              <a:rPr lang="en-US" sz="1200" dirty="0" err="1"/>
              <a:t>ecónomico</a:t>
            </a:r>
            <a:r>
              <a:rPr lang="en-US" sz="1200" dirty="0"/>
              <a:t> y social?</a:t>
            </a:r>
          </a:p>
          <a:p>
            <a:pPr marL="622300" indent="-457200">
              <a:spcBef>
                <a:spcPts val="1800"/>
              </a:spcBef>
            </a:pPr>
            <a:r>
              <a:rPr lang="en-US" sz="1200" dirty="0"/>
              <a:t>¿</a:t>
            </a:r>
            <a:r>
              <a:rPr lang="en-US" sz="1200" dirty="0" err="1"/>
              <a:t>Cómo</a:t>
            </a:r>
            <a:r>
              <a:rPr lang="en-US" sz="1200" dirty="0"/>
              <a:t> </a:t>
            </a:r>
            <a:r>
              <a:rPr lang="en-US" sz="1200" dirty="0" err="1"/>
              <a:t>aprovechar</a:t>
            </a:r>
            <a:r>
              <a:rPr lang="en-US" sz="1200" dirty="0"/>
              <a:t> las </a:t>
            </a:r>
            <a:r>
              <a:rPr lang="en-US" sz="1200" dirty="0" err="1"/>
              <a:t>oportunidades</a:t>
            </a:r>
            <a:r>
              <a:rPr lang="en-US" sz="1200" dirty="0"/>
              <a:t> y </a:t>
            </a:r>
            <a:r>
              <a:rPr lang="en-US" sz="1200" dirty="0" err="1"/>
              <a:t>afrontar</a:t>
            </a:r>
            <a:r>
              <a:rPr lang="en-US" sz="1200" dirty="0"/>
              <a:t> </a:t>
            </a:r>
            <a:r>
              <a:rPr lang="en-US" sz="1200" dirty="0" err="1"/>
              <a:t>los</a:t>
            </a:r>
            <a:r>
              <a:rPr lang="en-US" sz="1200" dirty="0"/>
              <a:t> </a:t>
            </a:r>
            <a:r>
              <a:rPr lang="en-US" sz="1200" dirty="0" err="1"/>
              <a:t>retos</a:t>
            </a:r>
            <a:r>
              <a:rPr lang="en-US" sz="1200" dirty="0"/>
              <a:t>?</a:t>
            </a:r>
            <a:endParaRPr lang="es-CL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6FF63D7-8109-41C5-8D32-0F41CF3CD8C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90460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See RUP User’s Guide, p. 85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D8EF70-83D6-4283-BDA7-F90140FA30C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0949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See RUP User’s Guide, p. 85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D8EF70-83D6-4283-BDA7-F90140FA30C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4455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 SSA annual mandatory (75 years forecast) </a:t>
            </a:r>
          </a:p>
          <a:p>
            <a:r>
              <a:rPr lang="en-US" dirty="0"/>
              <a:t>AUS every 5 years (40 years forecast)</a:t>
            </a:r>
          </a:p>
          <a:p>
            <a:endParaRPr lang="en-US" dirty="0"/>
          </a:p>
          <a:p>
            <a:r>
              <a:rPr lang="en-US" dirty="0"/>
              <a:t>EU</a:t>
            </a:r>
          </a:p>
          <a:p>
            <a:r>
              <a:rPr lang="en-US" dirty="0"/>
              <a:t>OECD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EAFBEB-2E4E-4A9D-8A15-AA0136E71E0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2270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See RUP User’s Guide, p. 85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D8EF70-83D6-4283-BDA7-F90140FA30C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7070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See RUP User’s Guide, p. 85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D8EF70-83D6-4283-BDA7-F90140FA30C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9205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4CEB3FA-CCC9-41C9-AAFA-798D639ADB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9" t="7292" b="3494"/>
          <a:stretch/>
        </p:blipFill>
        <p:spPr>
          <a:xfrm>
            <a:off x="-9312" y="-5242"/>
            <a:ext cx="12201312" cy="686848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96AD624-A1EF-462E-AF79-838F150AC894}"/>
              </a:ext>
            </a:extLst>
          </p:cNvPr>
          <p:cNvSpPr txBox="1"/>
          <p:nvPr userDrawn="1"/>
        </p:nvSpPr>
        <p:spPr>
          <a:xfrm>
            <a:off x="1536699" y="6337300"/>
            <a:ext cx="5343072" cy="3231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Population</a:t>
            </a:r>
          </a:p>
        </p:txBody>
      </p:sp>
    </p:spTree>
    <p:extLst>
      <p:ext uri="{BB962C8B-B14F-4D97-AF65-F5344CB8AC3E}">
        <p14:creationId xmlns:p14="http://schemas.microsoft.com/office/powerpoint/2010/main" val="35972056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29A19-02B6-4398-9A69-495F903BC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6F746E-2B25-4DB7-A428-C446904C6B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A87C10-7DD4-455A-BD08-895443C0E4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BE23AD0-8756-4539-9DFC-1ABD7705EE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2CE2AF7-2D0C-4AEA-9F87-B1DD3323EF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B2FF278-6076-41A4-AEE9-D12E26FC67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54404-3100-46B0-87EF-D5EA07BA75ED}" type="datetimeFigureOut">
              <a:rPr lang="en-US" smtClean="0"/>
              <a:pPr/>
              <a:t>11/13/2019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E4DE55C-B447-481F-941F-DD79A16C3B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6AED2C4-F043-4BA2-9296-0282AA28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E0DA8-AC27-403E-90E8-404BCA9BAC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0087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A9FDF3-3D85-42EE-9075-765365697E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1451E7-C2D6-4F80-9059-9C6F05F0D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54404-3100-46B0-87EF-D5EA07BA75ED}" type="datetimeFigureOut">
              <a:rPr lang="en-US" smtClean="0"/>
              <a:pPr/>
              <a:t>11/13/2019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3E5E42-82FD-4552-A39B-30CDEECCCE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F64044-42D3-4F0F-9779-43D8C6C88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E0DA8-AC27-403E-90E8-404BCA9BAC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4045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1286019-7FC2-437E-9510-C0FA926FC6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54404-3100-46B0-87EF-D5EA07BA75ED}" type="datetimeFigureOut">
              <a:rPr lang="en-US" smtClean="0"/>
              <a:pPr/>
              <a:t>11/13/2019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F7FF08-2C8C-42D3-A5FC-62AE468A2C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187C79-3325-44AC-963D-1954E981F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E0DA8-AC27-403E-90E8-404BCA9BAC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6165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28373-7CF9-40A6-8CC7-356A12CD7A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3991DA-5705-45B6-BF52-02128B5859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5ECFB6-AB8D-4B00-A268-B6F3B9672A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7FF719-B1E3-446D-9ED6-DAD6B9690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54404-3100-46B0-87EF-D5EA07BA75ED}" type="datetimeFigureOut">
              <a:rPr lang="en-US" smtClean="0"/>
              <a:pPr/>
              <a:t>11/13/2019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F9601C-A82B-4A86-B2E1-3A418859B4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168E26-49E5-4865-B763-E91C2422FD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E0DA8-AC27-403E-90E8-404BCA9BAC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6897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CA612-4B23-4A8B-BECA-98D68CD7E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2EBE2B4-1D2B-4A89-AC5B-3D2F644764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6AF787-6C7E-4609-BFF8-DC1E90DC7B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BCE61B-C032-4883-AB6E-F89465B3A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54404-3100-46B0-87EF-D5EA07BA75ED}" type="datetimeFigureOut">
              <a:rPr lang="en-US" smtClean="0"/>
              <a:pPr/>
              <a:t>11/13/2019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04B4F7-25BF-43D5-8A7C-DA038C5BB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6F4067-737A-4572-8766-C207D400C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E0DA8-AC27-403E-90E8-404BCA9BAC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4896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D9C5C1-0241-40A8-A05A-CE2C146C31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61609F-4F80-4299-B0C9-171EF04202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A03190-FCB1-43E1-993A-6583FE4D7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54404-3100-46B0-87EF-D5EA07BA75ED}" type="datetimeFigureOut">
              <a:rPr lang="en-US" smtClean="0"/>
              <a:pPr/>
              <a:t>11/13/2019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4903C5-6769-497F-8320-8DE30DC731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DA0431-398D-48E8-A819-0C58E3B0C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E0DA8-AC27-403E-90E8-404BCA9BAC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1130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7FF310-6E9B-4DBC-861B-57BF5D7B44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029B743-91DF-40FC-8E6A-6B464B1FD8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202AC5-E34B-45FF-B8A0-E4ADBB692C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54404-3100-46B0-87EF-D5EA07BA75ED}" type="datetimeFigureOut">
              <a:rPr lang="en-US" smtClean="0"/>
              <a:pPr/>
              <a:t>11/13/2019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545DAE-67D9-4857-856A-8700BAB9D4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1C3569-FB79-4410-998E-F6C8CC8E7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E0DA8-AC27-403E-90E8-404BCA9BAC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8085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1837755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632880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701393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B01FC8-96EC-4D30-94E1-C072EB2A77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9F13A0-AAC1-4277-896D-0E300ED38F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DE115A-DBF5-48BA-9A40-37E0389497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954404-3100-46B0-87EF-D5EA07BA75E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11/13/2019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0F1AB2-3E94-4686-80B0-06B1C628B2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A479B4-5700-48D1-8249-D8E13E9AD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1E0DA8-AC27-403E-90E8-404BCA9BAC8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30109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911845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515607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238588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74047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556224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075542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126828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05394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4CEB3FA-CCC9-41C9-AAFA-798D639ADB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9" t="7292" b="3494"/>
          <a:stretch/>
        </p:blipFill>
        <p:spPr>
          <a:xfrm>
            <a:off x="-9312" y="-5242"/>
            <a:ext cx="12201312" cy="686848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96AD624-A1EF-462E-AF79-838F150AC894}"/>
              </a:ext>
            </a:extLst>
          </p:cNvPr>
          <p:cNvSpPr txBox="1"/>
          <p:nvPr userDrawn="1"/>
        </p:nvSpPr>
        <p:spPr>
          <a:xfrm>
            <a:off x="1536699" y="6337300"/>
            <a:ext cx="5343072" cy="3231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Population</a:t>
            </a:r>
          </a:p>
        </p:txBody>
      </p:sp>
    </p:spTree>
    <p:extLst>
      <p:ext uri="{BB962C8B-B14F-4D97-AF65-F5344CB8AC3E}">
        <p14:creationId xmlns:p14="http://schemas.microsoft.com/office/powerpoint/2010/main" val="33826141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9FA5161-72AB-4495-B692-6A9D63D287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32" y="0"/>
            <a:ext cx="12182535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7570F2B-CB82-46DF-8046-D3D2050EF0F4}"/>
              </a:ext>
            </a:extLst>
          </p:cNvPr>
          <p:cNvSpPr txBox="1"/>
          <p:nvPr userDrawn="1"/>
        </p:nvSpPr>
        <p:spPr>
          <a:xfrm>
            <a:off x="1536699" y="6337300"/>
            <a:ext cx="5343072" cy="3231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Population</a:t>
            </a:r>
          </a:p>
        </p:txBody>
      </p:sp>
    </p:spTree>
    <p:extLst>
      <p:ext uri="{BB962C8B-B14F-4D97-AF65-F5344CB8AC3E}">
        <p14:creationId xmlns:p14="http://schemas.microsoft.com/office/powerpoint/2010/main" val="19409358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362A5A-1AD6-41A1-8A9C-ADCD0B6BE2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A10B8B-D2A2-45E5-A128-E0FFBE6607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B20B809-92A6-4D67-9F0A-8E5FA8AA41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9" t="7292" b="3494"/>
          <a:stretch/>
        </p:blipFill>
        <p:spPr>
          <a:xfrm>
            <a:off x="-9312" y="-5242"/>
            <a:ext cx="12201312" cy="686848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5D2849A-CAFB-4548-83DD-2DC8349707D1}"/>
              </a:ext>
            </a:extLst>
          </p:cNvPr>
          <p:cNvSpPr txBox="1"/>
          <p:nvPr userDrawn="1"/>
        </p:nvSpPr>
        <p:spPr>
          <a:xfrm>
            <a:off x="1536699" y="6337300"/>
            <a:ext cx="5343072" cy="3231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Population</a:t>
            </a:r>
          </a:p>
        </p:txBody>
      </p:sp>
    </p:spTree>
    <p:extLst>
      <p:ext uri="{BB962C8B-B14F-4D97-AF65-F5344CB8AC3E}">
        <p14:creationId xmlns:p14="http://schemas.microsoft.com/office/powerpoint/2010/main" val="23518046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B01FC8-96EC-4D30-94E1-C072EB2A77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9F13A0-AAC1-4277-896D-0E300ED38F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DE115A-DBF5-48BA-9A40-37E0389497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54404-3100-46B0-87EF-D5EA07BA75ED}" type="datetimeFigureOut">
              <a:rPr lang="en-US" smtClean="0"/>
              <a:pPr/>
              <a:t>11/13/2019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0F1AB2-3E94-4686-80B0-06B1C628B2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A479B4-5700-48D1-8249-D8E13E9AD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E0DA8-AC27-403E-90E8-404BCA9BAC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7719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362A5A-1AD6-41A1-8A9C-ADCD0B6BE2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A10B8B-D2A2-45E5-A128-E0FFBE6607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4FFB75-9D18-4BD5-BB0E-1405169FB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54404-3100-46B0-87EF-D5EA07BA75ED}" type="datetimeFigureOut">
              <a:rPr lang="en-US" smtClean="0"/>
              <a:pPr/>
              <a:t>11/13/2019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D58660-32DA-4BE7-87E5-433172BAF5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63DB9C-6AAB-4D32-AA9E-0D1DFE965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E0DA8-AC27-403E-90E8-404BCA9BAC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7551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A68C3-542F-44C9-96A1-F0C2A16BE6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FA4C16-D351-4F65-89FB-DBACEB361D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400900-6EA7-497D-8795-24333B91C4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54404-3100-46B0-87EF-D5EA07BA75ED}" type="datetimeFigureOut">
              <a:rPr lang="en-US" smtClean="0"/>
              <a:pPr/>
              <a:t>11/13/2019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589797-B810-4869-A342-2FF41F0046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834DCA-3EA9-4C80-800B-09F284121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E0DA8-AC27-403E-90E8-404BCA9BAC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4766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8D779D-B1AF-41FB-8DC3-8A054CB9D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EB5D0B-F989-473B-A4A6-5FAC55B923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A35947-BD81-4192-9D64-4C21EB384B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3584CA-3714-455D-A3CA-D75BB40CD1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54404-3100-46B0-87EF-D5EA07BA75ED}" type="datetimeFigureOut">
              <a:rPr lang="en-US" smtClean="0"/>
              <a:pPr/>
              <a:t>11/13/2019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DA00D0-1704-4E75-A9B7-A7B79A0B1B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F2CF52-148A-4C43-8039-C048C0793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E0DA8-AC27-403E-90E8-404BCA9BAC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7386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86E8647-56AD-4330-B207-47213A503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BE2B57-3F1C-48B4-AA5A-BB0EC6073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F49DEE-CB30-41AE-813F-9483EA5C34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954404-3100-46B0-87EF-D5EA07BA75E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11/13/2019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5267ED-AE67-49DE-8C1F-22764F38AF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761221-0CFF-4660-84D1-C51FAACEBB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1E0DA8-AC27-403E-90E8-404BCA9BAC8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2182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86E8647-56AD-4330-B207-47213A503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BE2B57-3F1C-48B4-AA5A-BB0EC6073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F49DEE-CB30-41AE-813F-9483EA5C34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954404-3100-46B0-87EF-D5EA07BA75ED}" type="datetimeFigureOut">
              <a:rPr lang="en-US" smtClean="0"/>
              <a:pPr/>
              <a:t>11/13/2019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5267ED-AE67-49DE-8C1F-22764F38AF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761221-0CFF-4660-84D1-C51FAACEBB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1E0DA8-AC27-403E-90E8-404BCA9BAC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219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2-1 generico.jp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0" y="3810"/>
            <a:ext cx="12192000" cy="6854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593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6DD5CD8-97DD-44E3-BB85-2776C1942E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pic>
        <p:nvPicPr>
          <p:cNvPr id="6" name="Picture 5" descr="H:\021 SDTS\- Thematic areas\- Ageing\- Meetings, EGMs and seminars\2019-06 24-27 NTA &amp; ageing with DESA\DESA Logos\united-nations-desa-e-black.png">
            <a:extLst>
              <a:ext uri="{FF2B5EF4-FFF2-40B4-BE49-F238E27FC236}">
                <a16:creationId xmlns:a16="http://schemas.microsoft.com/office/drawing/2014/main" id="{55F440B6-6CC5-4734-8AE0-F570E6CA6688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0007" y="5878907"/>
            <a:ext cx="3948087" cy="762609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301;p27">
            <a:extLst>
              <a:ext uri="{FF2B5EF4-FFF2-40B4-BE49-F238E27FC236}">
                <a16:creationId xmlns:a16="http://schemas.microsoft.com/office/drawing/2014/main" id="{915F6CFC-AD30-4149-AF0E-791DEDD93434}"/>
              </a:ext>
            </a:extLst>
          </p:cNvPr>
          <p:cNvSpPr txBox="1">
            <a:spLocks/>
          </p:cNvSpPr>
          <p:nvPr/>
        </p:nvSpPr>
        <p:spPr>
          <a:xfrm>
            <a:off x="3047999" y="665018"/>
            <a:ext cx="9143999" cy="4296973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26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Sesión 2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CL" sz="2600" b="1" kern="0" dirty="0">
                <a:solidFill>
                  <a:srgbClr val="000000"/>
                </a:solidFill>
                <a:latin typeface="Arial"/>
              </a:rPr>
              <a:t>Desarrollo sostenible: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CL" sz="2600" b="1" kern="0" dirty="0">
                <a:solidFill>
                  <a:srgbClr val="000000"/>
                </a:solidFill>
                <a:latin typeface="Arial"/>
              </a:rPr>
              <a:t>La necesidad de una perspectiva a largo plazo</a:t>
            </a:r>
            <a:endParaRPr lang="es-CL" sz="2800" b="1" kern="0" dirty="0">
              <a:solidFill>
                <a:srgbClr val="000000"/>
              </a:solidFill>
              <a:latin typeface="Arial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  <a:p>
            <a:pPr lvl="0" algn="l">
              <a:defRPr/>
            </a:pPr>
            <a:b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kumimoji="0" lang="es-CL" sz="240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Tim Miller </a:t>
            </a:r>
            <a:r>
              <a:rPr kumimoji="0" lang="es-CL" sz="200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(</a:t>
            </a:r>
            <a:r>
              <a:rPr lang="es-CL" sz="2000" kern="0" dirty="0">
                <a:solidFill>
                  <a:schemeClr val="bg1">
                    <a:lumMod val="50000"/>
                  </a:schemeClr>
                </a:solidFill>
              </a:rPr>
              <a:t>Asesor Global sobre Población y Desarrollo</a:t>
            </a:r>
            <a:r>
              <a:rPr lang="es-CL" sz="2000" kern="0" dirty="0">
                <a:solidFill>
                  <a:schemeClr val="bg1">
                    <a:lumMod val="50000"/>
                  </a:schemeClr>
                </a:solidFill>
                <a:latin typeface="Arial"/>
              </a:rPr>
              <a:t>, DESA)</a:t>
            </a:r>
          </a:p>
          <a:p>
            <a:pPr lvl="0" algn="l">
              <a:defRPr/>
            </a:pPr>
            <a:r>
              <a:rPr kumimoji="0" lang="es-CL" sz="240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Marta Duda-Nyczak </a:t>
            </a:r>
            <a:r>
              <a:rPr kumimoji="0" lang="es-CL" sz="200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(</a:t>
            </a:r>
            <a:r>
              <a:rPr lang="es-CL" sz="2000" kern="0" dirty="0">
                <a:solidFill>
                  <a:schemeClr val="bg1">
                    <a:lumMod val="50000"/>
                  </a:schemeClr>
                </a:solidFill>
              </a:rPr>
              <a:t>Oficial de Asuntos de Población</a:t>
            </a:r>
            <a:r>
              <a:rPr kumimoji="0" lang="es-CL" sz="200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, CEPAL)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07A3435-A675-43CB-9505-3690000134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8747" y="5269916"/>
            <a:ext cx="1117435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4834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2637B04-C69F-534C-B3BE-8A9B64C5DA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0889" y="2296581"/>
            <a:ext cx="5920889" cy="40174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D06D265-F4C3-C94E-AF6E-97A3DD0CB7D1}"/>
              </a:ext>
            </a:extLst>
          </p:cNvPr>
          <p:cNvSpPr txBox="1"/>
          <p:nvPr/>
        </p:nvSpPr>
        <p:spPr>
          <a:xfrm>
            <a:off x="2379132" y="1405466"/>
            <a:ext cx="86698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1955                                            2020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5089AF3-E926-094F-B851-CD97319EDF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645" y="172367"/>
            <a:ext cx="10842710" cy="823385"/>
          </a:xfrm>
        </p:spPr>
        <p:txBody>
          <a:bodyPr>
            <a:noAutofit/>
          </a:bodyPr>
          <a:lstStyle/>
          <a:p>
            <a:pPr algn="ctr"/>
            <a:r>
              <a:rPr lang="es-CL" sz="3200" b="1" dirty="0">
                <a:solidFill>
                  <a:srgbClr val="00B0F0"/>
                </a:solidFill>
                <a:latin typeface="Montserrat"/>
              </a:rPr>
              <a:t>Visualizando el cambio demográfico:</a:t>
            </a:r>
            <a:br>
              <a:rPr lang="es-CL" sz="3200" b="1" dirty="0">
                <a:solidFill>
                  <a:srgbClr val="00B0F0"/>
                </a:solidFill>
                <a:latin typeface="Montserrat"/>
              </a:rPr>
            </a:br>
            <a:r>
              <a:rPr lang="es-CL" sz="3200" b="1" dirty="0">
                <a:solidFill>
                  <a:srgbClr val="00B0F0"/>
                </a:solidFill>
                <a:latin typeface="Montserrat"/>
              </a:rPr>
              <a:t>Se hace evidente a largo plazo</a:t>
            </a:r>
            <a:endParaRPr lang="en-US" sz="3200" b="1" dirty="0">
              <a:solidFill>
                <a:srgbClr val="00B0F0"/>
              </a:solidFill>
              <a:latin typeface="Montserra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53A413C-5510-A844-9D7A-9BE13DCFE5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96580"/>
            <a:ext cx="5920890" cy="401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6212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86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4DF5AE8-97ED-EC42-A3CF-1D1F0CA87B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560" y="1128844"/>
            <a:ext cx="8077907" cy="4543823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D04799A9-60CF-564E-A11A-3AB078EF880A}"/>
              </a:ext>
            </a:extLst>
          </p:cNvPr>
          <p:cNvSpPr txBox="1">
            <a:spLocks/>
          </p:cNvSpPr>
          <p:nvPr/>
        </p:nvSpPr>
        <p:spPr>
          <a:xfrm>
            <a:off x="8169216" y="294215"/>
            <a:ext cx="3369206" cy="59647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4000" b="1" dirty="0">
                <a:solidFill>
                  <a:srgbClr val="00B0F0"/>
                </a:solidFill>
                <a:latin typeface="Montserrat"/>
              </a:rPr>
              <a:t>Visualizando el cambio climático:</a:t>
            </a:r>
          </a:p>
          <a:p>
            <a:endParaRPr lang="es-CL" sz="4000" b="1" dirty="0">
              <a:solidFill>
                <a:srgbClr val="00B0F0"/>
              </a:solidFill>
              <a:latin typeface="Montserrat"/>
            </a:endParaRPr>
          </a:p>
          <a:p>
            <a:r>
              <a:rPr lang="es-CL" sz="4000" b="1" dirty="0">
                <a:solidFill>
                  <a:srgbClr val="00B0F0"/>
                </a:solidFill>
                <a:latin typeface="Montserrat"/>
              </a:rPr>
              <a:t>Perspectiva a largo plazo.</a:t>
            </a:r>
          </a:p>
        </p:txBody>
      </p:sp>
    </p:spTree>
    <p:extLst>
      <p:ext uri="{BB962C8B-B14F-4D97-AF65-F5344CB8AC3E}">
        <p14:creationId xmlns:p14="http://schemas.microsoft.com/office/powerpoint/2010/main" val="36729178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86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D04799A9-60CF-564E-A11A-3AB078EF880A}"/>
              </a:ext>
            </a:extLst>
          </p:cNvPr>
          <p:cNvSpPr txBox="1">
            <a:spLocks/>
          </p:cNvSpPr>
          <p:nvPr/>
        </p:nvSpPr>
        <p:spPr>
          <a:xfrm>
            <a:off x="8297334" y="294215"/>
            <a:ext cx="3417338" cy="59647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4000" b="1" dirty="0">
                <a:solidFill>
                  <a:srgbClr val="00B0F0"/>
                </a:solidFill>
                <a:latin typeface="Montserrat"/>
              </a:rPr>
              <a:t>Visualizando el cambio demográfico:</a:t>
            </a:r>
          </a:p>
          <a:p>
            <a:endParaRPr lang="es-CL" sz="4000" b="1" dirty="0">
              <a:solidFill>
                <a:srgbClr val="00B0F0"/>
              </a:solidFill>
              <a:latin typeface="Montserrat"/>
            </a:endParaRPr>
          </a:p>
          <a:p>
            <a:r>
              <a:rPr lang="es-CL" sz="4000" b="1" dirty="0">
                <a:solidFill>
                  <a:srgbClr val="00B0F0"/>
                </a:solidFill>
                <a:latin typeface="Montserrat"/>
              </a:rPr>
              <a:t>Perspectiva a largo plazo.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24CE243-C89F-FB4D-B2F2-7AECD337C9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600" y="340275"/>
            <a:ext cx="7814733" cy="5666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8959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86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D04799A9-60CF-564E-A11A-3AB078EF880A}"/>
              </a:ext>
            </a:extLst>
          </p:cNvPr>
          <p:cNvSpPr txBox="1">
            <a:spLocks/>
          </p:cNvSpPr>
          <p:nvPr/>
        </p:nvSpPr>
        <p:spPr>
          <a:xfrm>
            <a:off x="558801" y="143931"/>
            <a:ext cx="4049775" cy="59647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b="1" dirty="0">
                <a:solidFill>
                  <a:srgbClr val="00B0F0"/>
                </a:solidFill>
                <a:latin typeface="Montserrat"/>
              </a:rPr>
              <a:t>Visualizando el cambio climático:</a:t>
            </a:r>
          </a:p>
          <a:p>
            <a:endParaRPr lang="es-CL" b="1" dirty="0">
              <a:solidFill>
                <a:srgbClr val="00B0F0"/>
              </a:solidFill>
              <a:latin typeface="Montserrat"/>
            </a:endParaRPr>
          </a:p>
          <a:p>
            <a:r>
              <a:rPr lang="es-CL" b="1" dirty="0">
                <a:solidFill>
                  <a:srgbClr val="00B0F0"/>
                </a:solidFill>
                <a:latin typeface="Montserrat"/>
              </a:rPr>
              <a:t>Perspectiva a largo plazo.</a:t>
            </a:r>
          </a:p>
          <a:p>
            <a:endParaRPr lang="en-US" b="1" dirty="0">
              <a:solidFill>
                <a:srgbClr val="00B0F0"/>
              </a:solidFill>
              <a:latin typeface="Montserrat"/>
            </a:endParaRPr>
          </a:p>
          <a:p>
            <a:r>
              <a:rPr lang="es-CL" b="1" dirty="0">
                <a:solidFill>
                  <a:srgbClr val="00B0F0"/>
                </a:solidFill>
                <a:latin typeface="Montserrat"/>
              </a:rPr>
              <a:t>Fenómenos globales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365341-1CCD-A649-853B-7BBB9971E6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9489" y="143931"/>
            <a:ext cx="4085866" cy="5964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2583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86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D04799A9-60CF-564E-A11A-3AB078EF880A}"/>
              </a:ext>
            </a:extLst>
          </p:cNvPr>
          <p:cNvSpPr txBox="1">
            <a:spLocks/>
          </p:cNvSpPr>
          <p:nvPr/>
        </p:nvSpPr>
        <p:spPr>
          <a:xfrm>
            <a:off x="558801" y="143931"/>
            <a:ext cx="3409350" cy="59647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4000" b="1" dirty="0">
                <a:solidFill>
                  <a:srgbClr val="00B0F0"/>
                </a:solidFill>
                <a:latin typeface="Montserrat"/>
              </a:rPr>
              <a:t>Visualizando el cambio demográfico:</a:t>
            </a:r>
          </a:p>
          <a:p>
            <a:endParaRPr lang="es-CL" sz="4000" b="1" dirty="0">
              <a:solidFill>
                <a:srgbClr val="00B0F0"/>
              </a:solidFill>
              <a:latin typeface="Montserrat"/>
            </a:endParaRPr>
          </a:p>
          <a:p>
            <a:r>
              <a:rPr lang="es-CL" sz="4000" b="1" dirty="0">
                <a:solidFill>
                  <a:srgbClr val="00B0F0"/>
                </a:solidFill>
                <a:latin typeface="Montserrat"/>
              </a:rPr>
              <a:t>Perspectiva a largo plazo.</a:t>
            </a:r>
          </a:p>
          <a:p>
            <a:endParaRPr lang="en-US" sz="4000" b="1" dirty="0">
              <a:solidFill>
                <a:srgbClr val="00B0F0"/>
              </a:solidFill>
              <a:latin typeface="Montserrat"/>
            </a:endParaRPr>
          </a:p>
          <a:p>
            <a:r>
              <a:rPr lang="es-CL" sz="4000" b="1" dirty="0">
                <a:solidFill>
                  <a:srgbClr val="00B0F0"/>
                </a:solidFill>
                <a:latin typeface="Montserrat"/>
              </a:rPr>
              <a:t>Fenómenos globales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C1A32AF-1039-8C4B-8DF4-58DA376258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5092" b="7344"/>
          <a:stretch/>
        </p:blipFill>
        <p:spPr>
          <a:xfrm>
            <a:off x="4320118" y="967317"/>
            <a:ext cx="5619750" cy="53149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731D179-6BF3-FE48-B7C5-1C08885B3D58}"/>
              </a:ext>
            </a:extLst>
          </p:cNvPr>
          <p:cNvSpPr txBox="1"/>
          <p:nvPr/>
        </p:nvSpPr>
        <p:spPr>
          <a:xfrm>
            <a:off x="4141706" y="283345"/>
            <a:ext cx="64459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3200" dirty="0"/>
              <a:t>La edad mediana por país, 1950-2100</a:t>
            </a:r>
          </a:p>
        </p:txBody>
      </p:sp>
    </p:spTree>
    <p:extLst>
      <p:ext uri="{BB962C8B-B14F-4D97-AF65-F5344CB8AC3E}">
        <p14:creationId xmlns:p14="http://schemas.microsoft.com/office/powerpoint/2010/main" val="15477083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EF68DE18-AB23-427D-9D16-FB6D405FA98F}"/>
              </a:ext>
            </a:extLst>
          </p:cNvPr>
          <p:cNvGrpSpPr/>
          <p:nvPr/>
        </p:nvGrpSpPr>
        <p:grpSpPr>
          <a:xfrm>
            <a:off x="-9312" y="-13193"/>
            <a:ext cx="12201312" cy="6868484"/>
            <a:chOff x="-9312" y="-5242"/>
            <a:chExt cx="12201312" cy="6868484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B9697E2-EEE3-484D-A5F1-3BA85BCE27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99" t="7292" b="3494"/>
            <a:stretch/>
          </p:blipFill>
          <p:spPr>
            <a:xfrm>
              <a:off x="-9312" y="-5242"/>
              <a:ext cx="12201312" cy="6868484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3C3D9F06-9E68-4223-B766-1669CC453D11}"/>
                </a:ext>
              </a:extLst>
            </p:cNvPr>
            <p:cNvSpPr txBox="1"/>
            <p:nvPr/>
          </p:nvSpPr>
          <p:spPr>
            <a:xfrm>
              <a:off x="1536699" y="6337300"/>
              <a:ext cx="5343072" cy="3231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spcAft>
                  <a:spcPts val="1800"/>
                </a:spcAft>
              </a:pPr>
              <a:r>
                <a:rPr lang="en-US" sz="1500" b="1" spc="-50" dirty="0">
                  <a:latin typeface="Roboto" panose="02000000000000000000" pitchFamily="2" charset="0"/>
                  <a:ea typeface="Roboto" panose="02000000000000000000" pitchFamily="2" charset="0"/>
                </a:rPr>
                <a:t>Population</a:t>
              </a: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64FA9D37-9FC0-439A-9F9D-3EDA4368ECC3}"/>
              </a:ext>
            </a:extLst>
          </p:cNvPr>
          <p:cNvSpPr/>
          <p:nvPr/>
        </p:nvSpPr>
        <p:spPr>
          <a:xfrm>
            <a:off x="1311442" y="977531"/>
            <a:ext cx="878305" cy="2746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8C1C8D7-0DEA-4A6C-8261-C6F9D74967DC}"/>
              </a:ext>
            </a:extLst>
          </p:cNvPr>
          <p:cNvSpPr txBox="1"/>
          <p:nvPr/>
        </p:nvSpPr>
        <p:spPr>
          <a:xfrm>
            <a:off x="-9312" y="267340"/>
            <a:ext cx="116420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4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rápido envejecimiento de la población es un evento que pasa una vez en la historia humana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9C159A-FA10-534A-9688-3E4DB7BA0BC7}"/>
              </a:ext>
            </a:extLst>
          </p:cNvPr>
          <p:cNvSpPr txBox="1"/>
          <p:nvPr/>
        </p:nvSpPr>
        <p:spPr>
          <a:xfrm>
            <a:off x="1536699" y="1962416"/>
            <a:ext cx="91059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s-CL" sz="3200" dirty="0"/>
              <a:t>Niños siempre han predominado en la sociedades humanas – siendo el grupo demográfico más grande de la población.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s-CL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CL" sz="3200" dirty="0"/>
              <a:t>Hasta los finales de este siglo, la mayoría de los países se convertirá en sociedades envejecidas – con las personas mayores llegando a ser el grupo demográfico más grande.</a:t>
            </a:r>
          </a:p>
        </p:txBody>
      </p:sp>
    </p:spTree>
    <p:extLst>
      <p:ext uri="{BB962C8B-B14F-4D97-AF65-F5344CB8AC3E}">
        <p14:creationId xmlns:p14="http://schemas.microsoft.com/office/powerpoint/2010/main" val="32040614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EF68DE18-AB23-427D-9D16-FB6D405FA98F}"/>
              </a:ext>
            </a:extLst>
          </p:cNvPr>
          <p:cNvGrpSpPr/>
          <p:nvPr/>
        </p:nvGrpSpPr>
        <p:grpSpPr>
          <a:xfrm>
            <a:off x="-9312" y="-13193"/>
            <a:ext cx="12201312" cy="6868484"/>
            <a:chOff x="-9312" y="-5242"/>
            <a:chExt cx="12201312" cy="6868484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B9697E2-EEE3-484D-A5F1-3BA85BCE27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99" t="7292" b="3494"/>
            <a:stretch/>
          </p:blipFill>
          <p:spPr>
            <a:xfrm>
              <a:off x="-9312" y="-5242"/>
              <a:ext cx="12201312" cy="6868484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3C3D9F06-9E68-4223-B766-1669CC453D11}"/>
                </a:ext>
              </a:extLst>
            </p:cNvPr>
            <p:cNvSpPr txBox="1"/>
            <p:nvPr/>
          </p:nvSpPr>
          <p:spPr>
            <a:xfrm>
              <a:off x="1536699" y="6337300"/>
              <a:ext cx="5343072" cy="3231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spcAft>
                  <a:spcPts val="1800"/>
                </a:spcAft>
              </a:pPr>
              <a:r>
                <a:rPr lang="en-US" sz="1500" b="1" spc="-50" dirty="0">
                  <a:latin typeface="Roboto" panose="02000000000000000000" pitchFamily="2" charset="0"/>
                  <a:ea typeface="Roboto" panose="02000000000000000000" pitchFamily="2" charset="0"/>
                </a:rPr>
                <a:t>Population</a:t>
              </a: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64FA9D37-9FC0-439A-9F9D-3EDA4368ECC3}"/>
              </a:ext>
            </a:extLst>
          </p:cNvPr>
          <p:cNvSpPr/>
          <p:nvPr/>
        </p:nvSpPr>
        <p:spPr>
          <a:xfrm>
            <a:off x="1311442" y="977531"/>
            <a:ext cx="878305" cy="2746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8C1C8D7-0DEA-4A6C-8261-C6F9D74967DC}"/>
              </a:ext>
            </a:extLst>
          </p:cNvPr>
          <p:cNvSpPr txBox="1"/>
          <p:nvPr/>
        </p:nvSpPr>
        <p:spPr>
          <a:xfrm>
            <a:off x="388189" y="267340"/>
            <a:ext cx="1107033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4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Como el cambio climático, el envejecimiento de la población es irreversible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9C159A-FA10-534A-9688-3E4DB7BA0BC7}"/>
              </a:ext>
            </a:extLst>
          </p:cNvPr>
          <p:cNvSpPr txBox="1"/>
          <p:nvPr/>
        </p:nvSpPr>
        <p:spPr>
          <a:xfrm>
            <a:off x="1536699" y="1962416"/>
            <a:ext cx="91059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s-CL" sz="3200" dirty="0"/>
              <a:t>Las etapas de la transición demográfica son temporarias; sin embargo, una estructura de la sociedad envejecida es un resultado duradero.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s-CL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CL" sz="3200" dirty="0"/>
              <a:t>Ello plantea varios desafías económicos y sociales pero no es necesariamente un fenómeno negativo si bien “acomodado”.</a:t>
            </a:r>
          </a:p>
        </p:txBody>
      </p:sp>
    </p:spTree>
    <p:extLst>
      <p:ext uri="{BB962C8B-B14F-4D97-AF65-F5344CB8AC3E}">
        <p14:creationId xmlns:p14="http://schemas.microsoft.com/office/powerpoint/2010/main" val="32792956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863029" y="1012004"/>
            <a:ext cx="3416158" cy="4795408"/>
          </a:xfrm>
        </p:spPr>
        <p:txBody>
          <a:bodyPr>
            <a:normAutofit/>
          </a:bodyPr>
          <a:lstStyle/>
          <a:p>
            <a:pPr eaLnBrk="1" hangingPunct="1"/>
            <a:r>
              <a:rPr lang="es-CL" dirty="0">
                <a:solidFill>
                  <a:srgbClr val="FFFFFF"/>
                </a:solidFill>
                <a:ea typeface="ＭＳ Ｐゴシック" pitchFamily="-65" charset="-128"/>
                <a:cs typeface="ＭＳ Ｐゴシック" pitchFamily="-65" charset="-128"/>
              </a:rPr>
              <a:t>Necesitamos una perspectiva a largo plazo.</a:t>
            </a:r>
          </a:p>
        </p:txBody>
      </p:sp>
      <p:graphicFrame>
        <p:nvGraphicFramePr>
          <p:cNvPr id="15364" name="Content Placeholder 2">
            <a:extLst>
              <a:ext uri="{FF2B5EF4-FFF2-40B4-BE49-F238E27FC236}">
                <a16:creationId xmlns:a16="http://schemas.microsoft.com/office/drawing/2014/main" id="{8C489197-E66E-4168-8075-69172D0E66E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72173074"/>
              </p:ext>
            </p:extLst>
          </p:nvPr>
        </p:nvGraphicFramePr>
        <p:xfrm>
          <a:off x="5194300" y="470924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22106998"/>
      </p:ext>
    </p:extLst>
  </p:cSld>
  <p:clrMapOvr>
    <a:masterClrMapping/>
  </p:clrMapOvr>
  <p:transition advTm="65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7C800F71-BA9A-4132-AAA4-4C5F890EA348}"/>
              </a:ext>
            </a:extLst>
          </p:cNvPr>
          <p:cNvSpPr txBox="1">
            <a:spLocks/>
          </p:cNvSpPr>
          <p:nvPr/>
        </p:nvSpPr>
        <p:spPr>
          <a:xfrm>
            <a:off x="687755" y="78580"/>
            <a:ext cx="109085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4000" b="1" dirty="0">
                <a:solidFill>
                  <a:srgbClr val="00B0F0"/>
                </a:solidFill>
                <a:latin typeface="Montserrat"/>
              </a:rPr>
              <a:t>Una mirada hacia el futuro: </a:t>
            </a:r>
          </a:p>
          <a:p>
            <a:r>
              <a:rPr lang="es-CL" sz="4000" b="1" dirty="0">
                <a:solidFill>
                  <a:srgbClr val="00B0F0"/>
                </a:solidFill>
                <a:latin typeface="Montserrat"/>
              </a:rPr>
              <a:t>Informes con largos horizontes de pronóstico</a:t>
            </a:r>
            <a:endParaRPr lang="es-CL" sz="4000" dirty="0">
              <a:solidFill>
                <a:srgbClr val="00B0F0"/>
              </a:solidFill>
              <a:latin typeface="Montserra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736128B-A154-4DF1-A601-601CE9CC39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2452" y="1741796"/>
            <a:ext cx="3570456" cy="2160151"/>
          </a:xfrm>
          <a:prstGeom prst="rect">
            <a:avLst/>
          </a:prstGeom>
          <a:ln w="130175">
            <a:solidFill>
              <a:schemeClr val="accent4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3E221A3-6717-4F03-8767-AE0C173D1A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9549" y="1604866"/>
            <a:ext cx="2457880" cy="4245428"/>
          </a:xfrm>
          <a:prstGeom prst="rect">
            <a:avLst/>
          </a:prstGeom>
          <a:ln w="60325">
            <a:solidFill>
              <a:schemeClr val="accent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CFC4C9C-A082-438E-82A9-05416F4398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029" y="1709253"/>
            <a:ext cx="3113800" cy="403665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D00E0CC-281D-1B4D-B319-77CEBBB4FD9C}"/>
              </a:ext>
            </a:extLst>
          </p:cNvPr>
          <p:cNvSpPr txBox="1"/>
          <p:nvPr/>
        </p:nvSpPr>
        <p:spPr>
          <a:xfrm>
            <a:off x="5270500" y="4239600"/>
            <a:ext cx="101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40 años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F0069DB-D488-9C4B-AB27-3BDE8C589531}"/>
              </a:ext>
            </a:extLst>
          </p:cNvPr>
          <p:cNvSpPr txBox="1"/>
          <p:nvPr/>
        </p:nvSpPr>
        <p:spPr>
          <a:xfrm>
            <a:off x="1750928" y="5850294"/>
            <a:ext cx="13097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80+ años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BF0D139-A28E-F343-8673-3B6264A39DAB}"/>
              </a:ext>
            </a:extLst>
          </p:cNvPr>
          <p:cNvSpPr txBox="1"/>
          <p:nvPr/>
        </p:nvSpPr>
        <p:spPr>
          <a:xfrm>
            <a:off x="8875628" y="5866351"/>
            <a:ext cx="13097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75+ </a:t>
            </a:r>
            <a:r>
              <a:rPr lang="es-CL" dirty="0"/>
              <a:t>años</a:t>
            </a:r>
          </a:p>
        </p:txBody>
      </p:sp>
    </p:spTree>
    <p:extLst>
      <p:ext uri="{BB962C8B-B14F-4D97-AF65-F5344CB8AC3E}">
        <p14:creationId xmlns:p14="http://schemas.microsoft.com/office/powerpoint/2010/main" val="27895127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5F3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3271DC8-112B-3940-9D11-13A0CEA34C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446" y="1633792"/>
            <a:ext cx="10847754" cy="4194176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s-CL" dirty="0">
                <a:latin typeface="Arial" panose="020B0604020202020204" pitchFamily="34" charset="0"/>
                <a:cs typeface="Arial" panose="020B0604020202020204" pitchFamily="34" charset="0"/>
              </a:rPr>
              <a:t>Administración del Seguro Social de los EE.UU.:  </a:t>
            </a:r>
          </a:p>
          <a:p>
            <a:pPr lvl="1">
              <a:lnSpc>
                <a:spcPct val="120000"/>
              </a:lnSpc>
            </a:pPr>
            <a:r>
              <a:rPr lang="es-CL" dirty="0">
                <a:latin typeface="Arial" panose="020B0604020202020204" pitchFamily="34" charset="0"/>
                <a:cs typeface="Arial" panose="020B0604020202020204" pitchFamily="34" charset="0"/>
              </a:rPr>
              <a:t>Informe sobre el futuro estatus financiero del sistema del Seguro Social con el horizonte de pronóstico de 75 años.  Publicado anualmente.</a:t>
            </a:r>
          </a:p>
          <a:p>
            <a:pPr lvl="1">
              <a:lnSpc>
                <a:spcPct val="120000"/>
              </a:lnSpc>
            </a:pPr>
            <a:endParaRPr lang="es-C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s-CL" dirty="0">
                <a:latin typeface="Arial" panose="020B0604020202020204" pitchFamily="34" charset="0"/>
                <a:cs typeface="Arial" panose="020B0604020202020204" pitchFamily="34" charset="0"/>
              </a:rPr>
              <a:t>Informe Intergeneracional de Australia</a:t>
            </a:r>
          </a:p>
          <a:p>
            <a:pPr lvl="1">
              <a:lnSpc>
                <a:spcPct val="120000"/>
              </a:lnSpc>
            </a:pPr>
            <a:r>
              <a:rPr lang="es-CL" dirty="0">
                <a:latin typeface="Arial" panose="020B0604020202020204" pitchFamily="34" charset="0"/>
                <a:cs typeface="Arial" panose="020B0604020202020204" pitchFamily="34" charset="0"/>
              </a:rPr>
              <a:t>Informe sobre la población, crecimiento económico y gasto público futuros con el horizonte de pronóstico de 40 años.  Publicado quinquenalmente.</a:t>
            </a:r>
          </a:p>
          <a:p>
            <a:pPr>
              <a:lnSpc>
                <a:spcPct val="120000"/>
              </a:lnSpc>
            </a:pPr>
            <a:endParaRPr lang="es-C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endParaRPr lang="es-C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C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C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s-C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33562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D0CCC50-C489-6C49-AA4B-075A327DF3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8505" y="643466"/>
            <a:ext cx="6294990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2673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EF68DE18-AB23-427D-9D16-FB6D405FA98F}"/>
              </a:ext>
            </a:extLst>
          </p:cNvPr>
          <p:cNvGrpSpPr/>
          <p:nvPr/>
        </p:nvGrpSpPr>
        <p:grpSpPr>
          <a:xfrm>
            <a:off x="-9312" y="-4567"/>
            <a:ext cx="12201312" cy="6868484"/>
            <a:chOff x="-9312" y="-5242"/>
            <a:chExt cx="12201312" cy="6868484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B9697E2-EEE3-484D-A5F1-3BA85BCE27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99" t="7292" b="3494"/>
            <a:stretch/>
          </p:blipFill>
          <p:spPr>
            <a:xfrm>
              <a:off x="-9312" y="-5242"/>
              <a:ext cx="12201312" cy="6868484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3C3D9F06-9E68-4223-B766-1669CC453D11}"/>
                </a:ext>
              </a:extLst>
            </p:cNvPr>
            <p:cNvSpPr txBox="1"/>
            <p:nvPr/>
          </p:nvSpPr>
          <p:spPr>
            <a:xfrm>
              <a:off x="1536699" y="6337300"/>
              <a:ext cx="5343072" cy="3231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spcAft>
                  <a:spcPts val="1800"/>
                </a:spcAft>
              </a:pPr>
              <a:r>
                <a:rPr lang="en-US" sz="1500" b="1" spc="-50" dirty="0"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Population</a:t>
              </a: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64FA9D37-9FC0-439A-9F9D-3EDA4368ECC3}"/>
              </a:ext>
            </a:extLst>
          </p:cNvPr>
          <p:cNvSpPr/>
          <p:nvPr/>
        </p:nvSpPr>
        <p:spPr>
          <a:xfrm>
            <a:off x="1311442" y="986157"/>
            <a:ext cx="878305" cy="2746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8C1C8D7-0DEA-4A6C-8261-C6F9D74967DC}"/>
              </a:ext>
            </a:extLst>
          </p:cNvPr>
          <p:cNvSpPr txBox="1"/>
          <p:nvPr/>
        </p:nvSpPr>
        <p:spPr>
          <a:xfrm>
            <a:off x="0" y="516091"/>
            <a:ext cx="116420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4000" b="1" u="sng" dirty="0">
                <a:solidFill>
                  <a:srgbClr val="00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Antes de que comencemos a proyectar en este taller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FB21358-4C26-C442-A75B-7BB85A0EE318}"/>
              </a:ext>
            </a:extLst>
          </p:cNvPr>
          <p:cNvSpPr txBox="1"/>
          <p:nvPr/>
        </p:nvSpPr>
        <p:spPr>
          <a:xfrm>
            <a:off x="1169774" y="2637842"/>
            <a:ext cx="90204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4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 aviso de hace 1,884 años sobre cómo pensar en el futuro...</a:t>
            </a:r>
          </a:p>
        </p:txBody>
      </p:sp>
    </p:spTree>
    <p:extLst>
      <p:ext uri="{BB962C8B-B14F-4D97-AF65-F5344CB8AC3E}">
        <p14:creationId xmlns:p14="http://schemas.microsoft.com/office/powerpoint/2010/main" val="28047930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EF68DE18-AB23-427D-9D16-FB6D405FA98F}"/>
              </a:ext>
            </a:extLst>
          </p:cNvPr>
          <p:cNvGrpSpPr/>
          <p:nvPr/>
        </p:nvGrpSpPr>
        <p:grpSpPr>
          <a:xfrm>
            <a:off x="-9312" y="-13193"/>
            <a:ext cx="12201312" cy="6868484"/>
            <a:chOff x="-9312" y="-5242"/>
            <a:chExt cx="12201312" cy="6868484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B9697E2-EEE3-484D-A5F1-3BA85BCE27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99" t="7292" b="3494"/>
            <a:stretch/>
          </p:blipFill>
          <p:spPr>
            <a:xfrm>
              <a:off x="-9312" y="-5242"/>
              <a:ext cx="12201312" cy="6868484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3C3D9F06-9E68-4223-B766-1669CC453D11}"/>
                </a:ext>
              </a:extLst>
            </p:cNvPr>
            <p:cNvSpPr txBox="1"/>
            <p:nvPr/>
          </p:nvSpPr>
          <p:spPr>
            <a:xfrm>
              <a:off x="1536699" y="6337300"/>
              <a:ext cx="5343072" cy="3231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spcAft>
                  <a:spcPts val="1800"/>
                </a:spcAft>
              </a:pPr>
              <a:r>
                <a:rPr lang="en-US" sz="1500" b="1" spc="-50" dirty="0">
                  <a:latin typeface="Roboto" panose="02000000000000000000" pitchFamily="2" charset="0"/>
                  <a:ea typeface="Roboto" panose="02000000000000000000" pitchFamily="2" charset="0"/>
                </a:rPr>
                <a:t>Population</a:t>
              </a: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64FA9D37-9FC0-439A-9F9D-3EDA4368ECC3}"/>
              </a:ext>
            </a:extLst>
          </p:cNvPr>
          <p:cNvSpPr/>
          <p:nvPr/>
        </p:nvSpPr>
        <p:spPr>
          <a:xfrm>
            <a:off x="1311442" y="977531"/>
            <a:ext cx="878305" cy="2746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5BD237D-15B3-4A27-9532-34B1CF643445}"/>
              </a:ext>
            </a:extLst>
          </p:cNvPr>
          <p:cNvSpPr/>
          <p:nvPr/>
        </p:nvSpPr>
        <p:spPr>
          <a:xfrm>
            <a:off x="969576" y="473092"/>
            <a:ext cx="10243535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i="1" dirty="0"/>
              <a:t>“Cuando recurras a los augures recuerda que ignoras lo que ha de suceder – ya que por eso los consultas (…)</a:t>
            </a:r>
          </a:p>
          <a:p>
            <a:endParaRPr lang="es-CL" sz="2800" i="1" dirty="0"/>
          </a:p>
          <a:p>
            <a:r>
              <a:rPr lang="es-ES" sz="2800" i="1" dirty="0"/>
              <a:t>Por lo tanto, no le lleves al augur ni deseo ni aversión ya que, si lo haces, te le acercarás temblando</a:t>
            </a:r>
            <a:r>
              <a:rPr lang="es-CL" sz="2800" i="1" dirty="0"/>
              <a:t>.   </a:t>
            </a:r>
          </a:p>
          <a:p>
            <a:endParaRPr lang="es-CL" sz="2800" i="1" dirty="0"/>
          </a:p>
          <a:p>
            <a:r>
              <a:rPr lang="es-ES" sz="2800" i="1" dirty="0"/>
              <a:t>Adquiere primero un conocimiento claro de que todo acontecimiento, sea de la clase que fuere, te es indiferente y no significa nada para ti porque siempre estará en tu poder aprovecharlo para bien y nadie puede impedírtelo</a:t>
            </a:r>
            <a:r>
              <a:rPr lang="es-CL" sz="2800" dirty="0"/>
              <a:t>.”</a:t>
            </a:r>
          </a:p>
          <a:p>
            <a:endParaRPr lang="es-CL" sz="2800" dirty="0"/>
          </a:p>
          <a:p>
            <a:r>
              <a:rPr lang="es-CL" sz="2800" dirty="0"/>
              <a:t>                                    </a:t>
            </a:r>
          </a:p>
          <a:p>
            <a:r>
              <a:rPr lang="es-CL" sz="2800" dirty="0"/>
              <a:t>                                     --  Epicteto,  El Manual, Capítulo 32,  135 DC </a:t>
            </a:r>
          </a:p>
        </p:txBody>
      </p:sp>
    </p:spTree>
    <p:extLst>
      <p:ext uri="{BB962C8B-B14F-4D97-AF65-F5344CB8AC3E}">
        <p14:creationId xmlns:p14="http://schemas.microsoft.com/office/powerpoint/2010/main" val="16952768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46906BC-B97F-4EEB-9631-5A3767230C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53747"/>
            <a:ext cx="12192000" cy="5480727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000B9CB6-7C68-4FF4-AD92-0DDB4C1A51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70701" y="506228"/>
            <a:ext cx="3617210" cy="65568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B1FBFAF-794A-40E0-A589-97B17018AF79}"/>
              </a:ext>
            </a:extLst>
          </p:cNvPr>
          <p:cNvSpPr/>
          <p:nvPr/>
        </p:nvSpPr>
        <p:spPr>
          <a:xfrm>
            <a:off x="285461" y="1567509"/>
            <a:ext cx="503468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1200"/>
              </a:spcAft>
              <a:defRPr/>
            </a:pPr>
            <a:r>
              <a:rPr lang="es-CL" sz="2400" u="sng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Preguntas?  </a:t>
            </a:r>
            <a:br>
              <a:rPr lang="es-CL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L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Puede comunicarse con nosotros: </a:t>
            </a:r>
            <a:br>
              <a:rPr lang="es-CL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L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tim.miller@un.org  </a:t>
            </a:r>
            <a:br>
              <a:rPr lang="es-CL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L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marta.duda-nyczak@cepal.org</a:t>
            </a:r>
            <a:endParaRPr lang="es-CL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1DCB3F5-6576-4212-AB34-D0EFD09DBFFB}"/>
              </a:ext>
            </a:extLst>
          </p:cNvPr>
          <p:cNvSpPr txBox="1">
            <a:spLocks/>
          </p:cNvSpPr>
          <p:nvPr/>
        </p:nvSpPr>
        <p:spPr>
          <a:xfrm>
            <a:off x="570700" y="5620695"/>
            <a:ext cx="10756327" cy="9766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ct val="100000"/>
              </a:lnSpc>
              <a:spcAft>
                <a:spcPts val="600"/>
              </a:spcAft>
              <a:defRPr/>
            </a:pPr>
            <a:r>
              <a:rPr lang="es-CL" sz="2800" u="sng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continuación:</a:t>
            </a:r>
            <a:endParaRPr lang="es-CL" sz="2800" u="sng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2800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Sesión 3:  Consecuencias económicas del envejecimiento de la</a:t>
            </a:r>
            <a:r>
              <a:rPr kumimoji="0" lang="es-CL" sz="2800" b="0" i="0" u="none" strike="noStrike" kern="1200" cap="none" spc="0" normalizeH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s-CL" sz="2800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población</a:t>
            </a:r>
          </a:p>
        </p:txBody>
      </p:sp>
    </p:spTree>
    <p:extLst>
      <p:ext uri="{BB962C8B-B14F-4D97-AF65-F5344CB8AC3E}">
        <p14:creationId xmlns:p14="http://schemas.microsoft.com/office/powerpoint/2010/main" val="39347352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5"/>
              </a:gs>
              <a:gs pos="25000">
                <a:schemeClr val="accent5"/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2DD2BC0-6F29-4B4F-8D61-2DCF6D2E8E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F414901-87CB-7C40-9F53-BF40CC6339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226" y="826680"/>
            <a:ext cx="9833548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rgbClr val="FFFFFF"/>
                </a:solidFill>
                <a:latin typeface="Montserrat"/>
              </a:rPr>
              <a:t>Desarrollo </a:t>
            </a:r>
            <a:r>
              <a:rPr lang="en-US" sz="4000" b="1" dirty="0" err="1">
                <a:solidFill>
                  <a:srgbClr val="FFFFFF"/>
                </a:solidFill>
                <a:latin typeface="Montserrat"/>
              </a:rPr>
              <a:t>sostenible</a:t>
            </a:r>
            <a:endParaRPr lang="en-US" sz="4000" b="1" dirty="0">
              <a:solidFill>
                <a:srgbClr val="FFFFFF"/>
              </a:solidFill>
              <a:latin typeface="Montserrat"/>
            </a:endParaRPr>
          </a:p>
        </p:txBody>
      </p:sp>
      <p:graphicFrame>
        <p:nvGraphicFramePr>
          <p:cNvPr id="18" name="Content Placeholder 2">
            <a:extLst>
              <a:ext uri="{FF2B5EF4-FFF2-40B4-BE49-F238E27FC236}">
                <a16:creationId xmlns:a16="http://schemas.microsoft.com/office/drawing/2014/main" id="{661FF7A1-4945-4E90-B853-4E4CDF6C7C0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99566347"/>
              </p:ext>
            </p:extLst>
          </p:nvPr>
        </p:nvGraphicFramePr>
        <p:xfrm>
          <a:off x="1036320" y="2899956"/>
          <a:ext cx="10119360" cy="31313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4763887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823AB3A-81E5-C24C-841E-4A0575F53C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2366" y="245533"/>
            <a:ext cx="8187267" cy="593696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08A2D6C-A6F6-2142-AC2B-D38766D16A7E}"/>
              </a:ext>
            </a:extLst>
          </p:cNvPr>
          <p:cNvSpPr txBox="1"/>
          <p:nvPr/>
        </p:nvSpPr>
        <p:spPr>
          <a:xfrm rot="16200000">
            <a:off x="-1973887" y="2736007"/>
            <a:ext cx="57904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4000" b="1" dirty="0">
                <a:solidFill>
                  <a:srgbClr val="5B92E5"/>
                </a:solidFill>
              </a:rPr>
              <a:t>Cambio Anual</a:t>
            </a:r>
          </a:p>
        </p:txBody>
      </p:sp>
    </p:spTree>
    <p:extLst>
      <p:ext uri="{BB962C8B-B14F-4D97-AF65-F5344CB8AC3E}">
        <p14:creationId xmlns:p14="http://schemas.microsoft.com/office/powerpoint/2010/main" val="5987283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97AE0AB-E206-D34F-899D-7D96411F39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4060" y="194734"/>
            <a:ext cx="8183880" cy="593451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A548939-07B3-0244-8E1B-53B8DBAC333A}"/>
              </a:ext>
            </a:extLst>
          </p:cNvPr>
          <p:cNvSpPr txBox="1"/>
          <p:nvPr/>
        </p:nvSpPr>
        <p:spPr>
          <a:xfrm rot="16200000">
            <a:off x="-1973887" y="2736007"/>
            <a:ext cx="57904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4000" b="1" dirty="0">
                <a:solidFill>
                  <a:srgbClr val="5B92E5"/>
                </a:solidFill>
              </a:rPr>
              <a:t>Cambio Cumulativo</a:t>
            </a:r>
          </a:p>
        </p:txBody>
      </p:sp>
    </p:spTree>
    <p:extLst>
      <p:ext uri="{BB962C8B-B14F-4D97-AF65-F5344CB8AC3E}">
        <p14:creationId xmlns:p14="http://schemas.microsoft.com/office/powerpoint/2010/main" val="38532450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499AD7B-99D4-4755-8966-F7BA042690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446920" cy="6858000"/>
          </a:xfrm>
          <a:prstGeom prst="rect">
            <a:avLst/>
          </a:prstGeom>
          <a:gradFill>
            <a:gsLst>
              <a:gs pos="0">
                <a:schemeClr val="accent5"/>
              </a:gs>
              <a:gs pos="25000">
                <a:schemeClr val="accent5"/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A06F89A-489D-4383-94C5-42F7FF2E9A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5748294-31C3-BC4C-8049-40257D1B7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2023236"/>
            <a:ext cx="3659777" cy="2820908"/>
          </a:xfrm>
        </p:spPr>
        <p:txBody>
          <a:bodyPr>
            <a:normAutofit/>
          </a:bodyPr>
          <a:lstStyle/>
          <a:p>
            <a:r>
              <a:rPr lang="es-CL" sz="4000" dirty="0">
                <a:solidFill>
                  <a:srgbClr val="FFFFFF"/>
                </a:solidFill>
              </a:rPr>
              <a:t>Cambio paulatino pero cumulativo: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9CFFC59E-CE1E-4676-A568-4026D3020DB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28251144"/>
              </p:ext>
            </p:extLst>
          </p:nvPr>
        </p:nvGraphicFramePr>
        <p:xfrm>
          <a:off x="6091238" y="955653"/>
          <a:ext cx="5115491" cy="49478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111260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86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414901-87CB-7C40-9F53-BF40CC6339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286" y="143931"/>
            <a:ext cx="3648973" cy="5964768"/>
          </a:xfrm>
        </p:spPr>
        <p:txBody>
          <a:bodyPr>
            <a:normAutofit/>
          </a:bodyPr>
          <a:lstStyle/>
          <a:p>
            <a:r>
              <a:rPr lang="es-CL" b="1" dirty="0">
                <a:solidFill>
                  <a:srgbClr val="00B0F0"/>
                </a:solidFill>
                <a:latin typeface="Montserrat"/>
              </a:rPr>
              <a:t>Visualizando el cambio climático:</a:t>
            </a:r>
            <a:br>
              <a:rPr lang="es-CL" b="1" dirty="0">
                <a:solidFill>
                  <a:srgbClr val="00B0F0"/>
                </a:solidFill>
                <a:latin typeface="Montserrat"/>
              </a:rPr>
            </a:br>
            <a:br>
              <a:rPr lang="es-CL" b="1" dirty="0">
                <a:solidFill>
                  <a:srgbClr val="00B0F0"/>
                </a:solidFill>
                <a:latin typeface="Montserrat"/>
              </a:rPr>
            </a:br>
            <a:r>
              <a:rPr lang="es-CL" b="1" dirty="0">
                <a:solidFill>
                  <a:srgbClr val="00B0F0"/>
                </a:solidFill>
                <a:latin typeface="Montserrat"/>
              </a:rPr>
              <a:t>Antes y después.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0FC3D2-4ACC-B842-B4EF-71D8759F6B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9933" y="335765"/>
            <a:ext cx="7358942" cy="59647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A23FEBD-156D-EB49-BF30-AF3CD3F32A35}"/>
              </a:ext>
            </a:extLst>
          </p:cNvPr>
          <p:cNvSpPr txBox="1"/>
          <p:nvPr/>
        </p:nvSpPr>
        <p:spPr>
          <a:xfrm>
            <a:off x="6267804" y="2721114"/>
            <a:ext cx="137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1941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C77F48-B5E3-F54A-9A80-B8019FC8BF73}"/>
              </a:ext>
            </a:extLst>
          </p:cNvPr>
          <p:cNvSpPr txBox="1"/>
          <p:nvPr/>
        </p:nvSpPr>
        <p:spPr>
          <a:xfrm>
            <a:off x="7639404" y="2721114"/>
            <a:ext cx="137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2004</a:t>
            </a:r>
          </a:p>
        </p:txBody>
      </p:sp>
    </p:spTree>
    <p:extLst>
      <p:ext uri="{BB962C8B-B14F-4D97-AF65-F5344CB8AC3E}">
        <p14:creationId xmlns:p14="http://schemas.microsoft.com/office/powerpoint/2010/main" val="362122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86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414901-87CB-7C40-9F53-BF40CC6339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801" y="143931"/>
            <a:ext cx="3064933" cy="5964768"/>
          </a:xfrm>
        </p:spPr>
        <p:txBody>
          <a:bodyPr>
            <a:normAutofit/>
          </a:bodyPr>
          <a:lstStyle/>
          <a:p>
            <a:r>
              <a:rPr lang="es-CL" b="1" dirty="0">
                <a:solidFill>
                  <a:srgbClr val="00B0F0"/>
                </a:solidFill>
                <a:latin typeface="Montserrat"/>
              </a:rPr>
              <a:t>No funciona a corto plazo</a:t>
            </a:r>
            <a:r>
              <a:rPr lang="en-US" b="1" dirty="0">
                <a:solidFill>
                  <a:srgbClr val="00B0F0"/>
                </a:solidFill>
                <a:latin typeface="Montserrat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0FC3D2-4ACC-B842-B4EF-71D8759F6B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9933" y="335765"/>
            <a:ext cx="7358942" cy="59647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A23FEBD-156D-EB49-BF30-AF3CD3F32A35}"/>
              </a:ext>
            </a:extLst>
          </p:cNvPr>
          <p:cNvSpPr txBox="1"/>
          <p:nvPr/>
        </p:nvSpPr>
        <p:spPr>
          <a:xfrm>
            <a:off x="6267804" y="2721114"/>
            <a:ext cx="137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1941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C77F48-B5E3-F54A-9A80-B8019FC8BF73}"/>
              </a:ext>
            </a:extLst>
          </p:cNvPr>
          <p:cNvSpPr txBox="1"/>
          <p:nvPr/>
        </p:nvSpPr>
        <p:spPr>
          <a:xfrm>
            <a:off x="7639404" y="2721114"/>
            <a:ext cx="137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2004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42149FF-585D-6347-8A28-555C06B6DF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230" r="1874" b="19611"/>
          <a:stretch/>
        </p:blipFill>
        <p:spPr>
          <a:xfrm>
            <a:off x="4114800" y="335765"/>
            <a:ext cx="3524604" cy="479503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EB8E340-7E8B-B344-8970-1136106C0E92}"/>
              </a:ext>
            </a:extLst>
          </p:cNvPr>
          <p:cNvSpPr txBox="1"/>
          <p:nvPr/>
        </p:nvSpPr>
        <p:spPr>
          <a:xfrm>
            <a:off x="6267804" y="2721114"/>
            <a:ext cx="137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2000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0F8403F-80E6-694B-85BF-986515C0C452}"/>
              </a:ext>
            </a:extLst>
          </p:cNvPr>
          <p:cNvSpPr txBox="1"/>
          <p:nvPr/>
        </p:nvSpPr>
        <p:spPr>
          <a:xfrm>
            <a:off x="7889878" y="696147"/>
            <a:ext cx="3047996" cy="646331"/>
          </a:xfrm>
          <a:prstGeom prst="rect">
            <a:avLst/>
          </a:prstGeom>
          <a:solidFill>
            <a:srgbClr val="B6CDDF"/>
          </a:solidFill>
        </p:spPr>
        <p:txBody>
          <a:bodyPr wrap="square" rtlCol="0">
            <a:spAutoFit/>
          </a:bodyPr>
          <a:lstStyle/>
          <a:p>
            <a:r>
              <a:rPr lang="en-US" sz="3600" b="1" dirty="0"/>
              <a:t>I can still see it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73678B1-B39C-0B4E-AABB-A2E7DB5605CC}"/>
              </a:ext>
            </a:extLst>
          </p:cNvPr>
          <p:cNvSpPr txBox="1"/>
          <p:nvPr/>
        </p:nvSpPr>
        <p:spPr>
          <a:xfrm>
            <a:off x="4353104" y="696146"/>
            <a:ext cx="3047996" cy="646331"/>
          </a:xfrm>
          <a:prstGeom prst="rect">
            <a:avLst/>
          </a:prstGeom>
          <a:solidFill>
            <a:srgbClr val="B6CDDF"/>
          </a:solidFill>
        </p:spPr>
        <p:txBody>
          <a:bodyPr wrap="square" rtlCol="0">
            <a:spAutoFit/>
          </a:bodyPr>
          <a:lstStyle/>
          <a:p>
            <a:r>
              <a:rPr lang="en-US" sz="3600" b="1" dirty="0"/>
              <a:t>now you see it</a:t>
            </a:r>
          </a:p>
        </p:txBody>
      </p:sp>
    </p:spTree>
    <p:extLst>
      <p:ext uri="{BB962C8B-B14F-4D97-AF65-F5344CB8AC3E}">
        <p14:creationId xmlns:p14="http://schemas.microsoft.com/office/powerpoint/2010/main" val="6376836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14AD4E9-23AD-FD4E-9394-F4F94AB948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96582"/>
            <a:ext cx="5920889" cy="40174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2637B04-C69F-534C-B3BE-8A9B64C5DA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0889" y="2296581"/>
            <a:ext cx="5920889" cy="40174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D06D265-F4C3-C94E-AF6E-97A3DD0CB7D1}"/>
              </a:ext>
            </a:extLst>
          </p:cNvPr>
          <p:cNvSpPr txBox="1"/>
          <p:nvPr/>
        </p:nvSpPr>
        <p:spPr>
          <a:xfrm>
            <a:off x="2379132" y="1405466"/>
            <a:ext cx="86698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2015                                            2020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5089AF3-E926-094F-B851-CD97319EDF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645" y="172367"/>
            <a:ext cx="10842710" cy="823385"/>
          </a:xfrm>
        </p:spPr>
        <p:txBody>
          <a:bodyPr>
            <a:noAutofit/>
          </a:bodyPr>
          <a:lstStyle/>
          <a:p>
            <a:pPr algn="ctr"/>
            <a:r>
              <a:rPr lang="es-CL" sz="3200" b="1" dirty="0">
                <a:solidFill>
                  <a:srgbClr val="00B0F0"/>
                </a:solidFill>
                <a:latin typeface="Montserrat"/>
              </a:rPr>
              <a:t>Visualizando el cambio demográfico:</a:t>
            </a:r>
            <a:br>
              <a:rPr lang="es-CL" sz="3200" b="1" dirty="0">
                <a:solidFill>
                  <a:srgbClr val="00B0F0"/>
                </a:solidFill>
                <a:latin typeface="Montserrat"/>
              </a:rPr>
            </a:br>
            <a:r>
              <a:rPr lang="es-CL" sz="3200" b="1" dirty="0">
                <a:solidFill>
                  <a:srgbClr val="00B0F0"/>
                </a:solidFill>
                <a:latin typeface="Montserrat"/>
              </a:rPr>
              <a:t>No funciona a corto plazo.</a:t>
            </a:r>
          </a:p>
        </p:txBody>
      </p:sp>
    </p:spTree>
    <p:extLst>
      <p:ext uri="{BB962C8B-B14F-4D97-AF65-F5344CB8AC3E}">
        <p14:creationId xmlns:p14="http://schemas.microsoft.com/office/powerpoint/2010/main" val="3865810794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7_Custom Design">
  <a:themeElements>
    <a:clrScheme name="7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7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7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1507</TotalTime>
  <Words>685</Words>
  <Application>Microsoft Office PowerPoint</Application>
  <PresentationFormat>Widescreen</PresentationFormat>
  <Paragraphs>112</Paragraphs>
  <Slides>22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Arial</vt:lpstr>
      <vt:lpstr>Calibri</vt:lpstr>
      <vt:lpstr>Calibri Light</vt:lpstr>
      <vt:lpstr>Montserrat</vt:lpstr>
      <vt:lpstr>Roboto</vt:lpstr>
      <vt:lpstr>1_Office Theme</vt:lpstr>
      <vt:lpstr>Office Theme</vt:lpstr>
      <vt:lpstr>7_Custom Design</vt:lpstr>
      <vt:lpstr>PowerPoint Presentation</vt:lpstr>
      <vt:lpstr>PowerPoint Presentation</vt:lpstr>
      <vt:lpstr>Desarrollo sostenible</vt:lpstr>
      <vt:lpstr>PowerPoint Presentation</vt:lpstr>
      <vt:lpstr>PowerPoint Presentation</vt:lpstr>
      <vt:lpstr>Cambio paulatino pero cumulativo:</vt:lpstr>
      <vt:lpstr>Visualizando el cambio climático:  Antes y después.</vt:lpstr>
      <vt:lpstr>No funciona a corto plazo.</vt:lpstr>
      <vt:lpstr>Visualizando el cambio demográfico: No funciona a corto plazo.</vt:lpstr>
      <vt:lpstr>Visualizando el cambio demográfico: Se hace evidente a largo plazo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Necesitamos una perspectiva a largo plazo.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Tim Miller</dc:creator>
  <cp:lastModifiedBy>Marta Duda-Nyczak</cp:lastModifiedBy>
  <cp:revision>22</cp:revision>
  <dcterms:created xsi:type="dcterms:W3CDTF">2019-09-04T13:41:04Z</dcterms:created>
  <dcterms:modified xsi:type="dcterms:W3CDTF">2019-11-13T19:50:36Z</dcterms:modified>
</cp:coreProperties>
</file>